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17"/>
  </p:notesMasterIdLst>
  <p:sldIdLst>
    <p:sldId id="256" r:id="rId2"/>
    <p:sldId id="265" r:id="rId3"/>
    <p:sldId id="270" r:id="rId4"/>
    <p:sldId id="261" r:id="rId5"/>
    <p:sldId id="303" r:id="rId6"/>
    <p:sldId id="259" r:id="rId7"/>
    <p:sldId id="305" r:id="rId8"/>
    <p:sldId id="310" r:id="rId9"/>
    <p:sldId id="311" r:id="rId10"/>
    <p:sldId id="271" r:id="rId11"/>
    <p:sldId id="273" r:id="rId12"/>
    <p:sldId id="262" r:id="rId13"/>
    <p:sldId id="306" r:id="rId14"/>
    <p:sldId id="307" r:id="rId15"/>
    <p:sldId id="279"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Výchozí oddíl" id="{A4C6511B-8BC7-4A28-8CFC-6A4C6DFDF814}">
          <p14:sldIdLst>
            <p14:sldId id="256"/>
            <p14:sldId id="265"/>
            <p14:sldId id="270"/>
            <p14:sldId id="261"/>
            <p14:sldId id="303"/>
            <p14:sldId id="259"/>
            <p14:sldId id="305"/>
            <p14:sldId id="310"/>
            <p14:sldId id="311"/>
            <p14:sldId id="271"/>
            <p14:sldId id="273"/>
            <p14:sldId id="262"/>
            <p14:sldId id="306"/>
            <p14:sldId id="307"/>
            <p14:sldId id="279"/>
          </p14:sldIdLst>
        </p14:section>
        <p14:section name="Oddíl bez názvu" id="{A3181E74-AF14-4D1A-B70A-72355E5CC86E}">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CC"/>
    <a:srgbClr val="6600CC"/>
    <a:srgbClr val="78809B"/>
    <a:srgbClr val="FFFF66"/>
    <a:srgbClr val="FDE0A5"/>
    <a:srgbClr val="CC9900"/>
    <a:srgbClr val="996633"/>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Styl s motivem 2 – zvýraznění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A107856-5554-42FB-B03E-39F5DBC370BA}" styleName="Střední styl 4 – zvýraznění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280" autoAdjust="0"/>
  </p:normalViewPr>
  <p:slideViewPr>
    <p:cSldViewPr snapToGrid="0">
      <p:cViewPr varScale="1">
        <p:scale>
          <a:sx n="85" d="100"/>
          <a:sy n="85" d="100"/>
        </p:scale>
        <p:origin x="1406" y="77"/>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2D6098-9125-4576-8B94-3FF46E182D2E}" type="datetimeFigureOut">
              <a:rPr lang="cs-CZ" smtClean="0"/>
              <a:t>23.05.2022</a:t>
            </a:fld>
            <a:endParaRPr lang="cs-CZ"/>
          </a:p>
        </p:txBody>
      </p:sp>
      <p:sp>
        <p:nvSpPr>
          <p:cNvPr id="4" name="Zástupný symbol pro obrázek snímku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643B60-B9FE-4B98-A08D-96DCF5DE7E3E}" type="slidenum">
              <a:rPr lang="cs-CZ" smtClean="0"/>
              <a:t>‹#›</a:t>
            </a:fld>
            <a:endParaRPr lang="cs-CZ"/>
          </a:p>
        </p:txBody>
      </p:sp>
    </p:spTree>
    <p:extLst>
      <p:ext uri="{BB962C8B-B14F-4D97-AF65-F5344CB8AC3E}">
        <p14:creationId xmlns:p14="http://schemas.microsoft.com/office/powerpoint/2010/main" val="154078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B5643B60-B9FE-4B98-A08D-96DCF5DE7E3E}" type="slidenum">
              <a:rPr lang="cs-CZ" smtClean="0"/>
              <a:t>1</a:t>
            </a:fld>
            <a:endParaRPr lang="cs-CZ"/>
          </a:p>
        </p:txBody>
      </p:sp>
    </p:spTree>
    <p:extLst>
      <p:ext uri="{BB962C8B-B14F-4D97-AF65-F5344CB8AC3E}">
        <p14:creationId xmlns:p14="http://schemas.microsoft.com/office/powerpoint/2010/main" val="35596159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cs-CZ"/>
              <a:t>Kliknutím lze upravit styl.</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cs-CZ"/>
              <a:t>Kliknutím můžete upravit styl předlohy.</a:t>
            </a:r>
            <a:endParaRPr lang="en-US" dirty="0"/>
          </a:p>
        </p:txBody>
      </p:sp>
      <p:sp>
        <p:nvSpPr>
          <p:cNvPr id="4" name="Date Placeholder 3"/>
          <p:cNvSpPr>
            <a:spLocks noGrp="1"/>
          </p:cNvSpPr>
          <p:nvPr>
            <p:ph type="dt" sz="half" idx="10"/>
          </p:nvPr>
        </p:nvSpPr>
        <p:spPr/>
        <p:txBody>
          <a:bodyPr/>
          <a:lstStyle/>
          <a:p>
            <a:fld id="{7F007302-579B-45CA-A6EF-E5A4C07F2E23}" type="datetimeFigureOut">
              <a:rPr lang="cs-CZ" smtClean="0"/>
              <a:t>23.05.2022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8079553C-A710-4FAF-8989-683771891D8F}" type="slidenum">
              <a:rPr lang="cs-CZ" smtClean="0"/>
              <a:t>‹#›</a:t>
            </a:fld>
            <a:endParaRPr lang="cs-CZ"/>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34656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7F007302-579B-45CA-A6EF-E5A4C07F2E23}" type="datetimeFigureOut">
              <a:rPr lang="cs-CZ" smtClean="0"/>
              <a:t>23.05.2022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8079553C-A710-4FAF-8989-683771891D8F}" type="slidenum">
              <a:rPr lang="cs-CZ" smtClean="0"/>
              <a:t>‹#›</a:t>
            </a:fld>
            <a:endParaRPr lang="cs-CZ"/>
          </a:p>
        </p:txBody>
      </p:sp>
    </p:spTree>
    <p:extLst>
      <p:ext uri="{BB962C8B-B14F-4D97-AF65-F5344CB8AC3E}">
        <p14:creationId xmlns:p14="http://schemas.microsoft.com/office/powerpoint/2010/main" val="3220530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cs-CZ"/>
              <a:t>Kliknutím lze upravit styl.</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7F007302-579B-45CA-A6EF-E5A4C07F2E23}" type="datetimeFigureOut">
              <a:rPr lang="cs-CZ" smtClean="0"/>
              <a:t>23.05.2022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8079553C-A710-4FAF-8989-683771891D8F}" type="slidenum">
              <a:rPr lang="cs-CZ" smtClean="0"/>
              <a:t>‹#›</a:t>
            </a:fld>
            <a:endParaRPr lang="cs-CZ"/>
          </a:p>
        </p:txBody>
      </p:sp>
    </p:spTree>
    <p:extLst>
      <p:ext uri="{BB962C8B-B14F-4D97-AF65-F5344CB8AC3E}">
        <p14:creationId xmlns:p14="http://schemas.microsoft.com/office/powerpoint/2010/main" val="24867097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idx="1"/>
          </p:nvPr>
        </p:nvSpPr>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7F007302-579B-45CA-A6EF-E5A4C07F2E23}" type="datetimeFigureOut">
              <a:rPr lang="cs-CZ" smtClean="0"/>
              <a:t>23.05.2022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8079553C-A710-4FAF-8989-683771891D8F}" type="slidenum">
              <a:rPr lang="cs-CZ" smtClean="0"/>
              <a:t>‹#›</a:t>
            </a:fld>
            <a:endParaRPr lang="cs-CZ"/>
          </a:p>
        </p:txBody>
      </p:sp>
    </p:spTree>
    <p:extLst>
      <p:ext uri="{BB962C8B-B14F-4D97-AF65-F5344CB8AC3E}">
        <p14:creationId xmlns:p14="http://schemas.microsoft.com/office/powerpoint/2010/main" val="3818636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cs-CZ"/>
              <a:t>Kliknutím lze upravit styl.</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Upravte styly předlohy textu.</a:t>
            </a:r>
          </a:p>
        </p:txBody>
      </p:sp>
      <p:sp>
        <p:nvSpPr>
          <p:cNvPr id="4" name="Date Placeholder 3"/>
          <p:cNvSpPr>
            <a:spLocks noGrp="1"/>
          </p:cNvSpPr>
          <p:nvPr>
            <p:ph type="dt" sz="half" idx="10"/>
          </p:nvPr>
        </p:nvSpPr>
        <p:spPr/>
        <p:txBody>
          <a:bodyPr/>
          <a:lstStyle/>
          <a:p>
            <a:fld id="{7F007302-579B-45CA-A6EF-E5A4C07F2E23}" type="datetimeFigureOut">
              <a:rPr lang="cs-CZ" smtClean="0"/>
              <a:t>23.05.2022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8079553C-A710-4FAF-8989-683771891D8F}" type="slidenum">
              <a:rPr lang="cs-CZ" smtClean="0"/>
              <a:t>‹#›</a:t>
            </a:fld>
            <a:endParaRPr lang="cs-CZ"/>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35474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cs-CZ"/>
              <a:t>Kliknutím lze upravit styl.</a:t>
            </a:r>
            <a:endParaRPr lang="en-US" dirty="0"/>
          </a:p>
        </p:txBody>
      </p:sp>
      <p:sp>
        <p:nvSpPr>
          <p:cNvPr id="3" name="Content Placeholder 2"/>
          <p:cNvSpPr>
            <a:spLocks noGrp="1"/>
          </p:cNvSpPr>
          <p:nvPr>
            <p:ph sz="half" idx="1"/>
          </p:nvPr>
        </p:nvSpPr>
        <p:spPr>
          <a:xfrm>
            <a:off x="822960" y="1845735"/>
            <a:ext cx="3703320" cy="4023359"/>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Date Placeholder 4"/>
          <p:cNvSpPr>
            <a:spLocks noGrp="1"/>
          </p:cNvSpPr>
          <p:nvPr>
            <p:ph type="dt" sz="half" idx="10"/>
          </p:nvPr>
        </p:nvSpPr>
        <p:spPr/>
        <p:txBody>
          <a:bodyPr/>
          <a:lstStyle/>
          <a:p>
            <a:fld id="{7F007302-579B-45CA-A6EF-E5A4C07F2E23}" type="datetimeFigureOut">
              <a:rPr lang="cs-CZ" smtClean="0"/>
              <a:t>23.05.2022</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8079553C-A710-4FAF-8989-683771891D8F}" type="slidenum">
              <a:rPr lang="cs-CZ" smtClean="0"/>
              <a:t>‹#›</a:t>
            </a:fld>
            <a:endParaRPr lang="cs-CZ"/>
          </a:p>
        </p:txBody>
      </p:sp>
    </p:spTree>
    <p:extLst>
      <p:ext uri="{BB962C8B-B14F-4D97-AF65-F5344CB8AC3E}">
        <p14:creationId xmlns:p14="http://schemas.microsoft.com/office/powerpoint/2010/main" val="1404272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cs-CZ"/>
              <a:t>Kliknutím lze upravit styl.</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4" name="Content Placeholder 3"/>
          <p:cNvSpPr>
            <a:spLocks noGrp="1"/>
          </p:cNvSpPr>
          <p:nvPr>
            <p:ph sz="half" idx="2"/>
          </p:nvPr>
        </p:nvSpPr>
        <p:spPr>
          <a:xfrm>
            <a:off x="822960" y="2582335"/>
            <a:ext cx="3703320" cy="3286760"/>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6" name="Content Placeholder 5"/>
          <p:cNvSpPr>
            <a:spLocks noGrp="1"/>
          </p:cNvSpPr>
          <p:nvPr>
            <p:ph sz="quarter" idx="4"/>
          </p:nvPr>
        </p:nvSpPr>
        <p:spPr>
          <a:xfrm>
            <a:off x="4663440" y="2582334"/>
            <a:ext cx="3703320" cy="3286760"/>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fld id="{7F007302-579B-45CA-A6EF-E5A4C07F2E23}" type="datetimeFigureOut">
              <a:rPr lang="cs-CZ" smtClean="0"/>
              <a:t>23.05.2022</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8079553C-A710-4FAF-8989-683771891D8F}" type="slidenum">
              <a:rPr lang="cs-CZ" smtClean="0"/>
              <a:t>‹#›</a:t>
            </a:fld>
            <a:endParaRPr lang="cs-CZ"/>
          </a:p>
        </p:txBody>
      </p:sp>
    </p:spTree>
    <p:extLst>
      <p:ext uri="{BB962C8B-B14F-4D97-AF65-F5344CB8AC3E}">
        <p14:creationId xmlns:p14="http://schemas.microsoft.com/office/powerpoint/2010/main" val="23541990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Date Placeholder 2"/>
          <p:cNvSpPr>
            <a:spLocks noGrp="1"/>
          </p:cNvSpPr>
          <p:nvPr>
            <p:ph type="dt" sz="half" idx="10"/>
          </p:nvPr>
        </p:nvSpPr>
        <p:spPr/>
        <p:txBody>
          <a:bodyPr/>
          <a:lstStyle/>
          <a:p>
            <a:fld id="{7F007302-579B-45CA-A6EF-E5A4C07F2E23}" type="datetimeFigureOut">
              <a:rPr lang="cs-CZ" smtClean="0"/>
              <a:t>23.05.2022</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8079553C-A710-4FAF-8989-683771891D8F}" type="slidenum">
              <a:rPr lang="cs-CZ" smtClean="0"/>
              <a:t>‹#›</a:t>
            </a:fld>
            <a:endParaRPr lang="cs-CZ"/>
          </a:p>
        </p:txBody>
      </p:sp>
    </p:spTree>
    <p:extLst>
      <p:ext uri="{BB962C8B-B14F-4D97-AF65-F5344CB8AC3E}">
        <p14:creationId xmlns:p14="http://schemas.microsoft.com/office/powerpoint/2010/main" val="24220429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7F007302-579B-45CA-A6EF-E5A4C07F2E23}" type="datetimeFigureOut">
              <a:rPr lang="cs-CZ" smtClean="0"/>
              <a:t>23.05.2022</a:t>
            </a:fld>
            <a:endParaRPr lang="cs-CZ"/>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cs-CZ"/>
          </a:p>
        </p:txBody>
      </p:sp>
      <p:sp>
        <p:nvSpPr>
          <p:cNvPr id="9" name="Slide Number Placeholder 8"/>
          <p:cNvSpPr>
            <a:spLocks noGrp="1"/>
          </p:cNvSpPr>
          <p:nvPr>
            <p:ph type="sldNum" sz="quarter" idx="12"/>
          </p:nvPr>
        </p:nvSpPr>
        <p:spPr/>
        <p:txBody>
          <a:bodyPr/>
          <a:lstStyle/>
          <a:p>
            <a:fld id="{8079553C-A710-4FAF-8989-683771891D8F}" type="slidenum">
              <a:rPr lang="cs-CZ" smtClean="0"/>
              <a:t>‹#›</a:t>
            </a:fld>
            <a:endParaRPr lang="cs-CZ"/>
          </a:p>
        </p:txBody>
      </p:sp>
    </p:spTree>
    <p:extLst>
      <p:ext uri="{BB962C8B-B14F-4D97-AF65-F5344CB8AC3E}">
        <p14:creationId xmlns:p14="http://schemas.microsoft.com/office/powerpoint/2010/main" val="9107171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titulkem">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cs-CZ"/>
              <a:t>Kliknutím lze upravit styl.</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Upravte styly předlohy textu.</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7F007302-579B-45CA-A6EF-E5A4C07F2E23}" type="datetimeFigureOut">
              <a:rPr lang="cs-CZ" smtClean="0"/>
              <a:t>23.05.2022</a:t>
            </a:fld>
            <a:endParaRPr lang="cs-CZ"/>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cs-CZ"/>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8079553C-A710-4FAF-8989-683771891D8F}" type="slidenum">
              <a:rPr lang="cs-CZ" smtClean="0"/>
              <a:t>‹#›</a:t>
            </a:fld>
            <a:endParaRPr lang="cs-CZ"/>
          </a:p>
        </p:txBody>
      </p:sp>
    </p:spTree>
    <p:extLst>
      <p:ext uri="{BB962C8B-B14F-4D97-AF65-F5344CB8AC3E}">
        <p14:creationId xmlns:p14="http://schemas.microsoft.com/office/powerpoint/2010/main" val="14706945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cs-CZ"/>
              <a:t>Kliknutím lze upravit styl.</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a:t>Kliknutím na ikonu přidáte obrázek.</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Upravte styly předlohy textu.</a:t>
            </a:r>
          </a:p>
        </p:txBody>
      </p:sp>
      <p:sp>
        <p:nvSpPr>
          <p:cNvPr id="5" name="Date Placeholder 4"/>
          <p:cNvSpPr>
            <a:spLocks noGrp="1"/>
          </p:cNvSpPr>
          <p:nvPr>
            <p:ph type="dt" sz="half" idx="10"/>
          </p:nvPr>
        </p:nvSpPr>
        <p:spPr/>
        <p:txBody>
          <a:bodyPr/>
          <a:lstStyle/>
          <a:p>
            <a:fld id="{7F007302-579B-45CA-A6EF-E5A4C07F2E23}" type="datetimeFigureOut">
              <a:rPr lang="cs-CZ" smtClean="0"/>
              <a:t>23.05.2022</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8079553C-A710-4FAF-8989-683771891D8F}" type="slidenum">
              <a:rPr lang="cs-CZ" smtClean="0"/>
              <a:t>‹#›</a:t>
            </a:fld>
            <a:endParaRPr lang="cs-CZ"/>
          </a:p>
        </p:txBody>
      </p:sp>
    </p:spTree>
    <p:extLst>
      <p:ext uri="{BB962C8B-B14F-4D97-AF65-F5344CB8AC3E}">
        <p14:creationId xmlns:p14="http://schemas.microsoft.com/office/powerpoint/2010/main" val="1977840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9144001"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cs-CZ"/>
              <a:t>Kliknutím lze upravit styl.</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7F007302-579B-45CA-A6EF-E5A4C07F2E23}" type="datetimeFigureOut">
              <a:rPr lang="cs-CZ" smtClean="0"/>
              <a:t>23.05.2022</a:t>
            </a:fld>
            <a:endParaRPr lang="cs-CZ"/>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cs-CZ"/>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8079553C-A710-4FAF-8989-683771891D8F}" type="slidenum">
              <a:rPr lang="cs-CZ" smtClean="0"/>
              <a:t>‹#›</a:t>
            </a:fld>
            <a:endParaRPr lang="cs-CZ"/>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9327377"/>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9.jpg"/><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10" Type="http://schemas.openxmlformats.org/officeDocument/2006/relationships/image" Target="../media/image21.jpeg"/><Relationship Id="rId4" Type="http://schemas.openxmlformats.org/officeDocument/2006/relationships/image" Target="../media/image15.png"/><Relationship Id="rId9" Type="http://schemas.openxmlformats.org/officeDocument/2006/relationships/image" Target="../media/image20.jp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29.jpeg"/><Relationship Id="rId4" Type="http://schemas.openxmlformats.org/officeDocument/2006/relationships/image" Target="../media/image28.jpeg"/></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32.jpeg"/><Relationship Id="rId4" Type="http://schemas.openxmlformats.org/officeDocument/2006/relationships/image" Target="../media/image31.jpeg"/></Relationships>
</file>

<file path=ppt/slides/_rels/slide1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www.moravska-cesta.cz/map-iii/" TargetMode="External"/><Relationship Id="rId2" Type="http://schemas.openxmlformats.org/officeDocument/2006/relationships/hyperlink" Target="http://www.moravska-cesta.cz/mapII/" TargetMode="External"/><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822960" y="1426464"/>
            <a:ext cx="7543800" cy="1638205"/>
          </a:xfrm>
        </p:spPr>
        <p:txBody>
          <a:bodyPr>
            <a:normAutofit fontScale="90000"/>
          </a:bodyPr>
          <a:lstStyle/>
          <a:p>
            <a:pPr algn="ctr"/>
            <a:r>
              <a:rPr lang="cs-CZ" b="1" dirty="0">
                <a:solidFill>
                  <a:schemeClr val="accent2"/>
                </a:solidFill>
              </a:rPr>
              <a:t>Zpráva o činnosti MAS Moravská cesta, z. s.</a:t>
            </a:r>
          </a:p>
        </p:txBody>
      </p:sp>
      <p:sp>
        <p:nvSpPr>
          <p:cNvPr id="3" name="Podnadpis 2"/>
          <p:cNvSpPr>
            <a:spLocks noGrp="1"/>
          </p:cNvSpPr>
          <p:nvPr>
            <p:ph type="subTitle" idx="1"/>
          </p:nvPr>
        </p:nvSpPr>
        <p:spPr>
          <a:xfrm>
            <a:off x="822960" y="4477572"/>
            <a:ext cx="7543800" cy="857250"/>
          </a:xfrm>
        </p:spPr>
        <p:txBody>
          <a:bodyPr>
            <a:normAutofit/>
          </a:bodyPr>
          <a:lstStyle/>
          <a:p>
            <a:pPr algn="ctr"/>
            <a:r>
              <a:rPr lang="cs-CZ" b="1" dirty="0">
                <a:solidFill>
                  <a:srgbClr val="002060"/>
                </a:solidFill>
              </a:rPr>
              <a:t>Valná hromada 7. 6. 2022</a:t>
            </a:r>
          </a:p>
          <a:p>
            <a:pPr algn="ctr"/>
            <a:endParaRPr lang="cs-CZ" b="1" dirty="0">
              <a:solidFill>
                <a:srgbClr val="002060"/>
              </a:solidFill>
            </a:endParaRPr>
          </a:p>
        </p:txBody>
      </p:sp>
      <p:pic>
        <p:nvPicPr>
          <p:cNvPr id="4" name="Obrázek 15" descr="C:\==Prace==\SPL_Moravská cesta_Hanáci se rozkevale\LOGA\Nové logo MCLP\MAS MCLP Nové logo_barevn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6866" y="3064669"/>
            <a:ext cx="2200502" cy="953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942698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p:cNvSpPr txBox="1"/>
          <p:nvPr/>
        </p:nvSpPr>
        <p:spPr>
          <a:xfrm>
            <a:off x="313915" y="1383230"/>
            <a:ext cx="4470589" cy="1910779"/>
          </a:xfrm>
          <a:prstGeom prst="rect">
            <a:avLst/>
          </a:prstGeom>
          <a:noFill/>
        </p:spPr>
        <p:txBody>
          <a:bodyPr wrap="square" rtlCol="0">
            <a:spAutoFit/>
          </a:bodyPr>
          <a:lstStyle/>
          <a:p>
            <a:pPr algn="ctr">
              <a:spcAft>
                <a:spcPts val="450"/>
              </a:spcAft>
            </a:pPr>
            <a:r>
              <a:rPr lang="cs-CZ" sz="3300" b="1" dirty="0">
                <a:latin typeface="+mj-lt"/>
              </a:rPr>
              <a:t>Regionální značení „HANÁ regionální produkt</a:t>
            </a:r>
            <a:r>
              <a:rPr lang="cs-CZ" sz="3300" b="1" baseline="30000" dirty="0">
                <a:latin typeface="+mj-lt"/>
              </a:rPr>
              <a:t>®</a:t>
            </a:r>
            <a:r>
              <a:rPr lang="cs-CZ" sz="3300" b="1" dirty="0">
                <a:latin typeface="+mj-lt"/>
              </a:rPr>
              <a:t>“</a:t>
            </a:r>
          </a:p>
          <a:p>
            <a:pPr algn="ctr"/>
            <a:r>
              <a:rPr lang="cs-CZ" altLang="cs-CZ" sz="1500" b="1" dirty="0">
                <a:latin typeface="+mj-lt"/>
              </a:rPr>
              <a:t>Přinášíme Vám to pravé z Hané …</a:t>
            </a:r>
          </a:p>
        </p:txBody>
      </p:sp>
      <p:sp>
        <p:nvSpPr>
          <p:cNvPr id="3" name="Zaoblený obdélník 2"/>
          <p:cNvSpPr/>
          <p:nvPr/>
        </p:nvSpPr>
        <p:spPr>
          <a:xfrm>
            <a:off x="179117" y="1157221"/>
            <a:ext cx="4740187" cy="2261840"/>
          </a:xfrm>
          <a:prstGeom prst="roundRect">
            <a:avLst/>
          </a:prstGeom>
          <a:noFill/>
          <a:ln w="57150">
            <a:solidFill>
              <a:schemeClr val="accent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350"/>
          </a:p>
        </p:txBody>
      </p:sp>
      <p:pic>
        <p:nvPicPr>
          <p:cNvPr id="4" name="Obrázek 15" descr="C:\==Prace==\SPL_Moravská cesta_Hanáci se rozkevale\LOGA\Nové logo MCLP\MAS MCLP Nové logo_barevn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62020" y="108545"/>
            <a:ext cx="1244099" cy="539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obrázek 3" descr="img"/>
          <p:cNvPicPr>
            <a:picLocks noChangeAspect="1" noChangeArrowheads="1"/>
          </p:cNvPicPr>
          <p:nvPr/>
        </p:nvPicPr>
        <p:blipFill>
          <a:blip r:embed="rId3" cstate="print"/>
          <a:srcRect/>
          <a:stretch>
            <a:fillRect/>
          </a:stretch>
        </p:blipFill>
        <p:spPr bwMode="auto">
          <a:xfrm>
            <a:off x="848139" y="3699170"/>
            <a:ext cx="3129493" cy="2503249"/>
          </a:xfrm>
          <a:prstGeom prst="rect">
            <a:avLst/>
          </a:prstGeom>
          <a:noFill/>
          <a:ln w="9525">
            <a:solidFill>
              <a:srgbClr val="EEECE1"/>
            </a:solidFill>
            <a:miter lim="800000"/>
            <a:headEnd/>
            <a:tailEnd/>
          </a:ln>
        </p:spPr>
      </p:pic>
      <p:pic>
        <p:nvPicPr>
          <p:cNvPr id="15" name="Picture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108545"/>
            <a:ext cx="848139" cy="766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Obrázek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58657" y="1144694"/>
            <a:ext cx="2062205" cy="1373944"/>
          </a:xfrm>
          <a:prstGeom prst="rect">
            <a:avLst/>
          </a:prstGeom>
          <a:ln>
            <a:solidFill>
              <a:schemeClr val="tx1"/>
            </a:solidFill>
          </a:ln>
        </p:spPr>
      </p:pic>
      <p:pic>
        <p:nvPicPr>
          <p:cNvPr id="6" name="Obrázek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054099" y="1139707"/>
            <a:ext cx="1838575" cy="1378931"/>
          </a:xfrm>
          <a:prstGeom prst="rect">
            <a:avLst/>
          </a:prstGeom>
          <a:ln>
            <a:solidFill>
              <a:schemeClr val="tx1"/>
            </a:solidFill>
          </a:ln>
        </p:spPr>
      </p:pic>
      <p:pic>
        <p:nvPicPr>
          <p:cNvPr id="13" name="Obrázek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960953" y="2709646"/>
            <a:ext cx="2047461" cy="1366680"/>
          </a:xfrm>
          <a:prstGeom prst="rect">
            <a:avLst/>
          </a:prstGeom>
          <a:ln>
            <a:solidFill>
              <a:schemeClr val="tx1"/>
            </a:solidFill>
          </a:ln>
        </p:spPr>
      </p:pic>
      <p:pic>
        <p:nvPicPr>
          <p:cNvPr id="16" name="Obrázek 1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054099" y="2703520"/>
            <a:ext cx="1838575" cy="1378931"/>
          </a:xfrm>
          <a:prstGeom prst="rect">
            <a:avLst/>
          </a:prstGeom>
          <a:ln>
            <a:solidFill>
              <a:schemeClr val="tx1"/>
            </a:solidFill>
          </a:ln>
        </p:spPr>
      </p:pic>
      <p:pic>
        <p:nvPicPr>
          <p:cNvPr id="17" name="Obrázek 1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958657" y="4256642"/>
            <a:ext cx="2052055" cy="1542654"/>
          </a:xfrm>
          <a:prstGeom prst="rect">
            <a:avLst/>
          </a:prstGeom>
          <a:ln>
            <a:solidFill>
              <a:schemeClr val="tx1"/>
            </a:solidFill>
          </a:ln>
        </p:spPr>
      </p:pic>
      <p:pic>
        <p:nvPicPr>
          <p:cNvPr id="18" name="Obrázek 1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054100" y="4253945"/>
            <a:ext cx="1838575" cy="1574552"/>
          </a:xfrm>
          <a:prstGeom prst="rect">
            <a:avLst/>
          </a:prstGeom>
          <a:ln>
            <a:solidFill>
              <a:schemeClr val="tx1"/>
            </a:solidFill>
          </a:ln>
        </p:spPr>
      </p:pic>
    </p:spTree>
    <p:extLst>
      <p:ext uri="{BB962C8B-B14F-4D97-AF65-F5344CB8AC3E}">
        <p14:creationId xmlns:p14="http://schemas.microsoft.com/office/powerpoint/2010/main" val="42751117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1"/>
          <p:cNvSpPr txBox="1">
            <a:spLocks/>
          </p:cNvSpPr>
          <p:nvPr/>
        </p:nvSpPr>
        <p:spPr>
          <a:xfrm>
            <a:off x="964096" y="64365"/>
            <a:ext cx="7543800" cy="867966"/>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cs-CZ" sz="3600" dirty="0"/>
              <a:t>Regionální značení „HANÁ regionální produkt</a:t>
            </a:r>
            <a:r>
              <a:rPr lang="cs-CZ" sz="3600" baseline="30000" dirty="0"/>
              <a:t>®</a:t>
            </a:r>
            <a:r>
              <a:rPr lang="cs-CZ" sz="3600" dirty="0"/>
              <a:t>“</a:t>
            </a:r>
          </a:p>
        </p:txBody>
      </p:sp>
      <p:pic>
        <p:nvPicPr>
          <p:cNvPr id="5"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4365"/>
            <a:ext cx="964096" cy="871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Obrázek 15" descr="C:\==Prace==\SPL_Moravská cesta_Hanáci se rozkevale\LOGA\Nové logo MCLP\MAS MCLP Nové logo_barevn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94494" y="60937"/>
            <a:ext cx="1244099" cy="539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Obrázek 7"/>
          <p:cNvPicPr/>
          <p:nvPr/>
        </p:nvPicPr>
        <p:blipFill>
          <a:blip r:embed="rId4"/>
          <a:stretch>
            <a:fillRect/>
          </a:stretch>
        </p:blipFill>
        <p:spPr>
          <a:xfrm>
            <a:off x="1060174" y="1375644"/>
            <a:ext cx="3074504" cy="4296286"/>
          </a:xfrm>
          <a:prstGeom prst="rect">
            <a:avLst/>
          </a:prstGeom>
          <a:ln>
            <a:solidFill>
              <a:schemeClr val="tx1"/>
            </a:solidFill>
          </a:ln>
        </p:spPr>
      </p:pic>
      <p:pic>
        <p:nvPicPr>
          <p:cNvPr id="9" name="Obrázek 8"/>
          <p:cNvPicPr/>
          <p:nvPr/>
        </p:nvPicPr>
        <p:blipFill>
          <a:blip r:embed="rId5"/>
          <a:stretch>
            <a:fillRect/>
          </a:stretch>
        </p:blipFill>
        <p:spPr>
          <a:xfrm>
            <a:off x="4597737" y="1375644"/>
            <a:ext cx="3096757" cy="4296286"/>
          </a:xfrm>
          <a:prstGeom prst="rect">
            <a:avLst/>
          </a:prstGeom>
          <a:ln>
            <a:solidFill>
              <a:schemeClr val="tx1"/>
            </a:solidFill>
          </a:ln>
        </p:spPr>
      </p:pic>
    </p:spTree>
    <p:extLst>
      <p:ext uri="{BB962C8B-B14F-4D97-AF65-F5344CB8AC3E}">
        <p14:creationId xmlns:p14="http://schemas.microsoft.com/office/powerpoint/2010/main" val="19477147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1"/>
          <p:cNvSpPr txBox="1">
            <a:spLocks/>
          </p:cNvSpPr>
          <p:nvPr/>
        </p:nvSpPr>
        <p:spPr>
          <a:xfrm>
            <a:off x="964096" y="114807"/>
            <a:ext cx="7543800" cy="867966"/>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cs-CZ" sz="3600" dirty="0"/>
              <a:t>Regionální značení „HANÁ regionální produkt</a:t>
            </a:r>
            <a:r>
              <a:rPr lang="cs-CZ" sz="3600" baseline="30000" dirty="0"/>
              <a:t>®</a:t>
            </a:r>
            <a:r>
              <a:rPr lang="cs-CZ" sz="3600" dirty="0"/>
              <a:t>“</a:t>
            </a:r>
          </a:p>
        </p:txBody>
      </p:sp>
      <p:pic>
        <p:nvPicPr>
          <p:cNvPr id="5"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11814"/>
            <a:ext cx="964096" cy="871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Obrázek 15" descr="C:\==Prace==\SPL_Moravská cesta_Hanáci se rozkevale\LOGA\Nové logo MCLP\MAS MCLP Nové logo_barevn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44853" y="108292"/>
            <a:ext cx="1244099" cy="539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ovéPole 8"/>
          <p:cNvSpPr txBox="1"/>
          <p:nvPr/>
        </p:nvSpPr>
        <p:spPr>
          <a:xfrm>
            <a:off x="209533" y="1241861"/>
            <a:ext cx="4477877" cy="923330"/>
          </a:xfrm>
          <a:prstGeom prst="rect">
            <a:avLst/>
          </a:prstGeom>
          <a:noFill/>
        </p:spPr>
        <p:txBody>
          <a:bodyPr wrap="square" rtlCol="0">
            <a:spAutoFit/>
          </a:bodyPr>
          <a:lstStyle/>
          <a:p>
            <a:r>
              <a:rPr lang="cs-CZ" b="1" u="sng" dirty="0"/>
              <a:t>V rámci roku 2021 proběhla dvě jednání certifikační komise (květen/online a listopad):</a:t>
            </a:r>
            <a:r>
              <a:rPr lang="cs-CZ" dirty="0"/>
              <a:t> </a:t>
            </a:r>
          </a:p>
        </p:txBody>
      </p:sp>
      <p:sp>
        <p:nvSpPr>
          <p:cNvPr id="13" name="TextovéPole 12">
            <a:extLst>
              <a:ext uri="{FF2B5EF4-FFF2-40B4-BE49-F238E27FC236}">
                <a16:creationId xmlns:a16="http://schemas.microsoft.com/office/drawing/2014/main" id="{458ECDB3-2A96-4203-B8E8-B7D3D6B76A9C}"/>
              </a:ext>
            </a:extLst>
          </p:cNvPr>
          <p:cNvSpPr txBox="1"/>
          <p:nvPr/>
        </p:nvSpPr>
        <p:spPr>
          <a:xfrm>
            <a:off x="232392" y="2165191"/>
            <a:ext cx="3664325" cy="3293209"/>
          </a:xfrm>
          <a:prstGeom prst="rect">
            <a:avLst/>
          </a:prstGeom>
          <a:noFill/>
        </p:spPr>
        <p:txBody>
          <a:bodyPr wrap="square">
            <a:spAutoFit/>
          </a:bodyPr>
          <a:lstStyle/>
          <a:p>
            <a:pPr algn="just"/>
            <a:r>
              <a:rPr lang="cs-CZ" sz="1800" b="1" i="0" u="none" strike="noStrike" baseline="0" dirty="0">
                <a:solidFill>
                  <a:srgbClr val="000000"/>
                </a:solidFill>
                <a:latin typeface="Calibri" panose="020F0502020204030204" pitchFamily="34" charset="0"/>
              </a:rPr>
              <a:t>Rok 2021: </a:t>
            </a:r>
            <a:r>
              <a:rPr lang="cs-CZ" sz="1800" b="1" dirty="0">
                <a:effectLst/>
                <a:latin typeface="Calibri" panose="020F0502020204030204" pitchFamily="34" charset="0"/>
                <a:ea typeface="Times New Roman" panose="02020603050405020304" pitchFamily="18" charset="0"/>
              </a:rPr>
              <a:t>Značku Haná má 12 nových výrobků a jednu službu </a:t>
            </a:r>
          </a:p>
          <a:p>
            <a:pPr algn="just">
              <a:spcAft>
                <a:spcPts val="600"/>
              </a:spcAft>
            </a:pPr>
            <a:r>
              <a:rPr lang="cs-CZ" sz="1800" b="0" i="0" u="none" strike="noStrike" baseline="0" dirty="0">
                <a:solidFill>
                  <a:srgbClr val="000000"/>
                </a:solidFill>
                <a:latin typeface="Calibri" panose="020F0502020204030204" pitchFamily="34" charset="0"/>
              </a:rPr>
              <a:t>Značku Haná regionální produkt® si v roce 2021 přilepilo na obaly </a:t>
            </a:r>
            <a:r>
              <a:rPr lang="cs-CZ" dirty="0">
                <a:solidFill>
                  <a:srgbClr val="000000"/>
                </a:solidFill>
                <a:latin typeface="Calibri" panose="020F0502020204030204" pitchFamily="34" charset="0"/>
              </a:rPr>
              <a:t>12</a:t>
            </a:r>
            <a:r>
              <a:rPr lang="cs-CZ" sz="1800" b="0" i="0" u="none" strike="noStrike" baseline="0" dirty="0">
                <a:solidFill>
                  <a:srgbClr val="000000"/>
                </a:solidFill>
                <a:latin typeface="Calibri" panose="020F0502020204030204" pitchFamily="34" charset="0"/>
              </a:rPr>
              <a:t> nových výrobců a jedna služba.  </a:t>
            </a:r>
            <a:endParaRPr lang="cs-CZ" dirty="0">
              <a:solidFill>
                <a:srgbClr val="000000"/>
              </a:solidFill>
              <a:latin typeface="Calibri" panose="020F0502020204030204" pitchFamily="34" charset="0"/>
            </a:endParaRPr>
          </a:p>
          <a:p>
            <a:pPr algn="just">
              <a:spcAft>
                <a:spcPts val="600"/>
              </a:spcAft>
            </a:pPr>
            <a:r>
              <a:rPr lang="cs-CZ" sz="1800" dirty="0">
                <a:effectLst/>
                <a:latin typeface="Calibri" panose="020F0502020204030204" pitchFamily="34" charset="0"/>
                <a:ea typeface="Times New Roman" panose="02020603050405020304" pitchFamily="18" charset="0"/>
              </a:rPr>
              <a:t>Celkem má tedy v současné době certifikát 89 producentů a sedm služeb. Vyrábí se a nabízí služby na území celkem 333 obcí.</a:t>
            </a:r>
            <a:endParaRPr lang="cs-CZ" dirty="0">
              <a:latin typeface="Calibri" panose="020F0502020204030204" pitchFamily="34" charset="0"/>
              <a:ea typeface="Times New Roman" panose="02020603050405020304" pitchFamily="18" charset="0"/>
            </a:endParaRPr>
          </a:p>
          <a:p>
            <a:pPr algn="just"/>
            <a:r>
              <a:rPr lang="cs-CZ" dirty="0">
                <a:latin typeface="Calibri" panose="020F0502020204030204" pitchFamily="34" charset="0"/>
                <a:ea typeface="Times New Roman" panose="02020603050405020304" pitchFamily="18" charset="0"/>
              </a:rPr>
              <a:t>D</a:t>
            </a:r>
            <a:r>
              <a:rPr lang="cs-CZ" sz="1800" dirty="0">
                <a:effectLst/>
                <a:latin typeface="Calibri" panose="020F0502020204030204" pitchFamily="34" charset="0"/>
                <a:ea typeface="Times New Roman" panose="02020603050405020304" pitchFamily="18" charset="0"/>
              </a:rPr>
              <a:t>alší certifikace regionální značky se uskutečnila 1. června 2022.</a:t>
            </a:r>
            <a:endParaRPr lang="cs-CZ" dirty="0">
              <a:solidFill>
                <a:srgbClr val="000000"/>
              </a:solidFill>
              <a:latin typeface="Calibri" panose="020F0502020204030204" pitchFamily="34" charset="0"/>
            </a:endParaRPr>
          </a:p>
        </p:txBody>
      </p:sp>
      <p:pic>
        <p:nvPicPr>
          <p:cNvPr id="2052" name="Picture 4">
            <a:extLst>
              <a:ext uri="{FF2B5EF4-FFF2-40B4-BE49-F238E27FC236}">
                <a16:creationId xmlns:a16="http://schemas.microsoft.com/office/drawing/2014/main" id="{8A3F19C0-D495-B60B-F9C1-1B27608E06B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96974" y="751183"/>
            <a:ext cx="4014634" cy="267781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7C7DAC96-7BDD-1CE5-E834-DC2BC556DB2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24345" y="3532702"/>
            <a:ext cx="1787263" cy="268275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2056" name="Picture 8">
            <a:extLst>
              <a:ext uri="{FF2B5EF4-FFF2-40B4-BE49-F238E27FC236}">
                <a16:creationId xmlns:a16="http://schemas.microsoft.com/office/drawing/2014/main" id="{A525D0A7-89AB-9355-D3CE-0631FD8F1386}"/>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006290" y="3908584"/>
            <a:ext cx="2898001" cy="193099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13783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1"/>
          <p:cNvSpPr txBox="1">
            <a:spLocks/>
          </p:cNvSpPr>
          <p:nvPr/>
        </p:nvSpPr>
        <p:spPr>
          <a:xfrm>
            <a:off x="248575" y="204185"/>
            <a:ext cx="8259321" cy="778587"/>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cs-CZ" sz="3600" dirty="0"/>
              <a:t>Propagační akce MAS Moravská cesta</a:t>
            </a:r>
          </a:p>
        </p:txBody>
      </p:sp>
      <p:pic>
        <p:nvPicPr>
          <p:cNvPr id="6" name="Obrázek 15" descr="C:\==Prace==\SPL_Moravská cesta_Hanáci se rozkevale\LOGA\Nové logo MCLP\MAS MCLP Nové logo_barevn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4853" y="108292"/>
            <a:ext cx="1244099" cy="539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ovéPole 8"/>
          <p:cNvSpPr txBox="1"/>
          <p:nvPr/>
        </p:nvSpPr>
        <p:spPr>
          <a:xfrm>
            <a:off x="374677" y="1078665"/>
            <a:ext cx="8133219" cy="2308324"/>
          </a:xfrm>
          <a:prstGeom prst="rect">
            <a:avLst/>
          </a:prstGeom>
          <a:noFill/>
        </p:spPr>
        <p:txBody>
          <a:bodyPr wrap="square" rtlCol="0">
            <a:spAutoFit/>
          </a:bodyPr>
          <a:lstStyle/>
          <a:p>
            <a:pPr algn="just"/>
            <a:r>
              <a:rPr lang="cs-CZ" sz="1800" dirty="0">
                <a:effectLst/>
                <a:latin typeface="Calibri" panose="020F0502020204030204" pitchFamily="34" charset="0"/>
                <a:ea typeface="Times New Roman" panose="02020603050405020304" pitchFamily="18" charset="0"/>
              </a:rPr>
              <a:t>Kvůli covidu bylo třeba zrušit Tvarůžkový festival i slavnost Jak chutná podzim. Obě tyto akce se měly konat v Olomouci a měly být přímo oslavou regionálních značek, jež by pomohla výrobcům se zviditelněním. Stejně tak byla zrušena i tradiční akce Adventní slavnost v Bílé Lhotě. </a:t>
            </a:r>
          </a:p>
          <a:p>
            <a:pPr algn="just"/>
            <a:r>
              <a:rPr lang="cs-CZ" sz="1800" dirty="0">
                <a:effectLst/>
                <a:latin typeface="Calibri" panose="020F0502020204030204" pitchFamily="34" charset="0"/>
                <a:ea typeface="Times New Roman" panose="02020603050405020304" pitchFamily="18" charset="0"/>
              </a:rPr>
              <a:t>Koncem roku 2021 jsme uspořádali pro držitele značky školení o marketingu a propagaci, které bylo nutné kvůli pandemii v roce 2020 rovněž zrušit. Akce se konala na Fortové pevnosti v </a:t>
            </a:r>
            <a:r>
              <a:rPr lang="cs-CZ" sz="1800" dirty="0" err="1">
                <a:effectLst/>
                <a:latin typeface="Calibri" panose="020F0502020204030204" pitchFamily="34" charset="0"/>
                <a:ea typeface="Times New Roman" panose="02020603050405020304" pitchFamily="18" charset="0"/>
              </a:rPr>
              <a:t>Křelově</a:t>
            </a:r>
            <a:r>
              <a:rPr lang="cs-CZ" dirty="0">
                <a:latin typeface="Calibri" panose="020F0502020204030204" pitchFamily="34" charset="0"/>
                <a:ea typeface="Times New Roman" panose="02020603050405020304" pitchFamily="18" charset="0"/>
              </a:rPr>
              <a:t>, spojené s tradičním setkáním certifikovaných producentů. </a:t>
            </a:r>
            <a:endParaRPr lang="cs-CZ" sz="1800" dirty="0">
              <a:effectLst/>
              <a:latin typeface="Times New Roman" panose="02020603050405020304" pitchFamily="18" charset="0"/>
              <a:ea typeface="Times New Roman" panose="02020603050405020304" pitchFamily="18" charset="0"/>
            </a:endParaRPr>
          </a:p>
        </p:txBody>
      </p:sp>
      <p:sp>
        <p:nvSpPr>
          <p:cNvPr id="54" name="Textové pole 2"/>
          <p:cNvSpPr txBox="1">
            <a:spLocks noChangeArrowheads="1"/>
          </p:cNvSpPr>
          <p:nvPr/>
        </p:nvSpPr>
        <p:spPr bwMode="auto">
          <a:xfrm>
            <a:off x="7682432" y="4943614"/>
            <a:ext cx="990666" cy="715729"/>
          </a:xfrm>
          <a:prstGeom prst="rect">
            <a:avLst/>
          </a:prstGeom>
          <a:noFill/>
          <a:ln w="9525">
            <a:noFill/>
            <a:miter lim="800000"/>
            <a:headEnd/>
            <a:tailEnd/>
          </a:ln>
        </p:spPr>
        <p:txBody>
          <a:bodyPr rot="0" vert="horz" wrap="square" lIns="91440" tIns="45720" rIns="91440" bIns="45720" anchor="t" anchorCtr="0">
            <a:noAutofit/>
          </a:bodyPr>
          <a:lstStyle/>
          <a:p>
            <a:pPr>
              <a:spcAft>
                <a:spcPts val="0"/>
              </a:spcAft>
            </a:pPr>
            <a:endParaRPr lang="cs-CZ" sz="1000" dirty="0">
              <a:effectLst/>
              <a:latin typeface="Times New Roman" panose="02020603050405020304" pitchFamily="18" charset="0"/>
              <a:ea typeface="Times New Roman" panose="02020603050405020304" pitchFamily="18" charset="0"/>
            </a:endParaRPr>
          </a:p>
        </p:txBody>
      </p:sp>
      <p:pic>
        <p:nvPicPr>
          <p:cNvPr id="1026" name="Picture 2" descr="Může jít o obrázek 1 osobě a jídlu">
            <a:extLst>
              <a:ext uri="{FF2B5EF4-FFF2-40B4-BE49-F238E27FC236}">
                <a16:creationId xmlns:a16="http://schemas.microsoft.com/office/drawing/2014/main" id="{A72A2799-23D0-918B-78D4-1F984143BFE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4677" y="3109990"/>
            <a:ext cx="2503503" cy="312937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8" name="Picture 4" descr="Může jít o obrázek ‎jídlu a ‎text that says '‎فك SUFAN OVÝ ORECH OLÁDA SUFAN SUFAN KEŠU 100% A ŠUFAN ARAŠÍDY ČOKOLÁDA ŠUFAN תו××× MANDLE BÍLÁ ČOKOLÁDA 330g KOKOS MANDLE ARAS KRUPA SUFAN SUFAN nDCOU SUFAN VEŠU ApمقinV SUFAN MANDLE BILÁ COKO KOKOS AOLE X SUFAN SUFAN KEŠU 100% 330g M SUFAN MANDLE BÍLÁ ČOKOLÁDA 330g ARAŠÍDY ČOKOLÁDA 330g‎'‎‎">
            <a:extLst>
              <a:ext uri="{FF2B5EF4-FFF2-40B4-BE49-F238E27FC236}">
                <a16:creationId xmlns:a16="http://schemas.microsoft.com/office/drawing/2014/main" id="{BC5C3AF1-C06B-BBC8-E490-2D3C4EF0EFC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21451" y="3109990"/>
            <a:ext cx="2512197" cy="312937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30" name="Picture 6" descr="Může jít o obrázek 5 lidem a toy">
            <a:extLst>
              <a:ext uri="{FF2B5EF4-FFF2-40B4-BE49-F238E27FC236}">
                <a16:creationId xmlns:a16="http://schemas.microsoft.com/office/drawing/2014/main" id="{4129CA27-8445-A3CA-4BFF-1A3D7BB5A31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76919" y="3097964"/>
            <a:ext cx="2356054" cy="314140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44004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1"/>
          <p:cNvSpPr txBox="1">
            <a:spLocks/>
          </p:cNvSpPr>
          <p:nvPr/>
        </p:nvSpPr>
        <p:spPr>
          <a:xfrm>
            <a:off x="-20604" y="94293"/>
            <a:ext cx="7543800" cy="728663"/>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cs-CZ" sz="3600" dirty="0"/>
              <a:t>Propagační akce MAS Moravská cesta</a:t>
            </a:r>
          </a:p>
        </p:txBody>
      </p:sp>
      <p:pic>
        <p:nvPicPr>
          <p:cNvPr id="3" name="Obrázek 15" descr="C:\==Prace==\SPL_Moravská cesta_Hanáci se rozkevale\LOGA\Nové logo MCLP\MAS MCLP Nové logo_barevn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94493" y="94293"/>
            <a:ext cx="1244099" cy="539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ovéPole 4"/>
          <p:cNvSpPr txBox="1"/>
          <p:nvPr/>
        </p:nvSpPr>
        <p:spPr>
          <a:xfrm>
            <a:off x="132522" y="703056"/>
            <a:ext cx="8348090" cy="400110"/>
          </a:xfrm>
          <a:prstGeom prst="rect">
            <a:avLst/>
          </a:prstGeom>
          <a:noFill/>
        </p:spPr>
        <p:txBody>
          <a:bodyPr wrap="square" rtlCol="0">
            <a:spAutoFit/>
          </a:bodyPr>
          <a:lstStyle/>
          <a:p>
            <a:r>
              <a:rPr lang="cs-CZ" sz="2000" b="1" dirty="0"/>
              <a:t>Tvarůžkový festival - duben 2022 – Olomouc (zahájení turistické sezóny)</a:t>
            </a:r>
            <a:endParaRPr lang="cs-CZ" sz="2000" dirty="0"/>
          </a:p>
        </p:txBody>
      </p:sp>
      <p:sp>
        <p:nvSpPr>
          <p:cNvPr id="9" name="TextovéPole 8"/>
          <p:cNvSpPr txBox="1"/>
          <p:nvPr/>
        </p:nvSpPr>
        <p:spPr>
          <a:xfrm>
            <a:off x="132522" y="1172741"/>
            <a:ext cx="8806070" cy="923330"/>
          </a:xfrm>
          <a:prstGeom prst="rect">
            <a:avLst/>
          </a:prstGeom>
          <a:noFill/>
        </p:spPr>
        <p:txBody>
          <a:bodyPr wrap="square" rtlCol="0">
            <a:spAutoFit/>
          </a:bodyPr>
          <a:lstStyle/>
          <a:p>
            <a:pPr algn="just"/>
            <a:r>
              <a:rPr lang="cs-CZ" dirty="0"/>
              <a:t>Ve spolupráci s městem Olomouc jsme </a:t>
            </a:r>
            <a:r>
              <a:rPr lang="cs-CZ" dirty="0" err="1"/>
              <a:t>spoluřádali</a:t>
            </a:r>
            <a:r>
              <a:rPr lang="cs-CZ" dirty="0"/>
              <a:t> Tvarůžkový festival Olomouc. Součástí byla i sekce regionálních produktů, kde se prezentovali držitelé regionálních značek – 38 regionálních producentů (Haná RP, Jeseníky OP, Moravská brána RP).  </a:t>
            </a:r>
          </a:p>
        </p:txBody>
      </p:sp>
      <p:pic>
        <p:nvPicPr>
          <p:cNvPr id="27" name="Obrázek 26" descr="https://olomouc.gardenfoodfestival.cz/img/c8ffddde3d4f06475cc97b468.jpg?1200:900"/>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6597" y="4072588"/>
            <a:ext cx="2674000" cy="1776177"/>
          </a:xfrm>
          <a:prstGeom prst="rect">
            <a:avLst/>
          </a:prstGeom>
          <a:noFill/>
          <a:ln>
            <a:solidFill>
              <a:schemeClr val="tx1"/>
            </a:solidFill>
          </a:ln>
        </p:spPr>
      </p:pic>
      <p:pic>
        <p:nvPicPr>
          <p:cNvPr id="6" name="Obrázek 5">
            <a:extLst>
              <a:ext uri="{FF2B5EF4-FFF2-40B4-BE49-F238E27FC236}">
                <a16:creationId xmlns:a16="http://schemas.microsoft.com/office/drawing/2014/main" id="{97B3241E-25FB-463E-A2A5-940BFE32F59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63373" y="2147985"/>
            <a:ext cx="5775219" cy="3849206"/>
          </a:xfrm>
          <a:prstGeom prst="rect">
            <a:avLst/>
          </a:prstGeom>
        </p:spPr>
      </p:pic>
      <p:pic>
        <p:nvPicPr>
          <p:cNvPr id="8" name="Obrázek 7">
            <a:extLst>
              <a:ext uri="{FF2B5EF4-FFF2-40B4-BE49-F238E27FC236}">
                <a16:creationId xmlns:a16="http://schemas.microsoft.com/office/drawing/2014/main" id="{9C1A35C5-4779-43AE-A926-AF388840293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6597" y="2145882"/>
            <a:ext cx="2701906" cy="1776177"/>
          </a:xfrm>
          <a:prstGeom prst="rect">
            <a:avLst/>
          </a:prstGeom>
        </p:spPr>
      </p:pic>
    </p:spTree>
    <p:extLst>
      <p:ext uri="{BB962C8B-B14F-4D97-AF65-F5344CB8AC3E}">
        <p14:creationId xmlns:p14="http://schemas.microsoft.com/office/powerpoint/2010/main" val="28184395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ázek 15" descr="C:\==Prace==\SPL_Moravská cesta_Hanáci se rozkevale\LOGA\Nové logo MCLP\MAS MCLP Nové logo_barevn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02045" y="52866"/>
            <a:ext cx="1468097" cy="636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Box 1"/>
          <p:cNvSpPr txBox="1">
            <a:spLocks noChangeArrowheads="1"/>
          </p:cNvSpPr>
          <p:nvPr/>
        </p:nvSpPr>
        <p:spPr bwMode="auto">
          <a:xfrm>
            <a:off x="1238262" y="941009"/>
            <a:ext cx="6231137" cy="220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tabLst>
                <a:tab pos="0" algn="l"/>
                <a:tab pos="446088" algn="l"/>
                <a:tab pos="896938" algn="l"/>
                <a:tab pos="1344613" algn="l"/>
                <a:tab pos="1795463" algn="l"/>
                <a:tab pos="2243138" algn="l"/>
                <a:tab pos="2693988" algn="l"/>
                <a:tab pos="3141663" algn="l"/>
                <a:tab pos="3592513" algn="l"/>
                <a:tab pos="4040188" algn="l"/>
                <a:tab pos="4491038" algn="l"/>
                <a:tab pos="4938713" algn="l"/>
                <a:tab pos="5389563" algn="l"/>
                <a:tab pos="5837238" algn="l"/>
                <a:tab pos="6288088" algn="l"/>
                <a:tab pos="6735763" algn="l"/>
                <a:tab pos="7186613" algn="l"/>
                <a:tab pos="7634288" algn="l"/>
                <a:tab pos="8085138" algn="l"/>
                <a:tab pos="8532813" algn="l"/>
                <a:tab pos="8983663" algn="l"/>
              </a:tabLst>
              <a:defRPr>
                <a:solidFill>
                  <a:schemeClr val="bg1"/>
                </a:solidFill>
                <a:latin typeface="Arial" panose="020B0604020202020204" pitchFamily="34" charset="0"/>
                <a:ea typeface="SimSun" panose="02010600030101010101" pitchFamily="2" charset="-122"/>
              </a:defRPr>
            </a:lvl1pPr>
            <a:lvl2pPr marL="742950" indent="-285750" eaLnBrk="0" hangingPunct="0">
              <a:tabLst>
                <a:tab pos="0" algn="l"/>
                <a:tab pos="446088" algn="l"/>
                <a:tab pos="896938" algn="l"/>
                <a:tab pos="1344613" algn="l"/>
                <a:tab pos="1795463" algn="l"/>
                <a:tab pos="2243138" algn="l"/>
                <a:tab pos="2693988" algn="l"/>
                <a:tab pos="3141663" algn="l"/>
                <a:tab pos="3592513" algn="l"/>
                <a:tab pos="4040188" algn="l"/>
                <a:tab pos="4491038" algn="l"/>
                <a:tab pos="4938713" algn="l"/>
                <a:tab pos="5389563" algn="l"/>
                <a:tab pos="5837238" algn="l"/>
                <a:tab pos="6288088" algn="l"/>
                <a:tab pos="6735763" algn="l"/>
                <a:tab pos="7186613" algn="l"/>
                <a:tab pos="7634288" algn="l"/>
                <a:tab pos="8085138" algn="l"/>
                <a:tab pos="8532813" algn="l"/>
                <a:tab pos="8983663" algn="l"/>
              </a:tabLst>
              <a:defRPr>
                <a:solidFill>
                  <a:schemeClr val="bg1"/>
                </a:solidFill>
                <a:latin typeface="Arial" panose="020B0604020202020204" pitchFamily="34" charset="0"/>
                <a:ea typeface="SimSun" panose="02010600030101010101" pitchFamily="2" charset="-122"/>
              </a:defRPr>
            </a:lvl2pPr>
            <a:lvl3pPr marL="1143000" indent="-228600" eaLnBrk="0" hangingPunct="0">
              <a:tabLst>
                <a:tab pos="0" algn="l"/>
                <a:tab pos="446088" algn="l"/>
                <a:tab pos="896938" algn="l"/>
                <a:tab pos="1344613" algn="l"/>
                <a:tab pos="1795463" algn="l"/>
                <a:tab pos="2243138" algn="l"/>
                <a:tab pos="2693988" algn="l"/>
                <a:tab pos="3141663" algn="l"/>
                <a:tab pos="3592513" algn="l"/>
                <a:tab pos="4040188" algn="l"/>
                <a:tab pos="4491038" algn="l"/>
                <a:tab pos="4938713" algn="l"/>
                <a:tab pos="5389563" algn="l"/>
                <a:tab pos="5837238" algn="l"/>
                <a:tab pos="6288088" algn="l"/>
                <a:tab pos="6735763" algn="l"/>
                <a:tab pos="7186613" algn="l"/>
                <a:tab pos="7634288" algn="l"/>
                <a:tab pos="8085138" algn="l"/>
                <a:tab pos="8532813" algn="l"/>
                <a:tab pos="8983663" algn="l"/>
              </a:tabLst>
              <a:defRPr>
                <a:solidFill>
                  <a:schemeClr val="bg1"/>
                </a:solidFill>
                <a:latin typeface="Arial" panose="020B0604020202020204" pitchFamily="34" charset="0"/>
                <a:ea typeface="SimSun" panose="02010600030101010101" pitchFamily="2" charset="-122"/>
              </a:defRPr>
            </a:lvl3pPr>
            <a:lvl4pPr marL="1600200" indent="-228600" eaLnBrk="0" hangingPunct="0">
              <a:tabLst>
                <a:tab pos="0" algn="l"/>
                <a:tab pos="446088" algn="l"/>
                <a:tab pos="896938" algn="l"/>
                <a:tab pos="1344613" algn="l"/>
                <a:tab pos="1795463" algn="l"/>
                <a:tab pos="2243138" algn="l"/>
                <a:tab pos="2693988" algn="l"/>
                <a:tab pos="3141663" algn="l"/>
                <a:tab pos="3592513" algn="l"/>
                <a:tab pos="4040188" algn="l"/>
                <a:tab pos="4491038" algn="l"/>
                <a:tab pos="4938713" algn="l"/>
                <a:tab pos="5389563" algn="l"/>
                <a:tab pos="5837238" algn="l"/>
                <a:tab pos="6288088" algn="l"/>
                <a:tab pos="6735763" algn="l"/>
                <a:tab pos="7186613" algn="l"/>
                <a:tab pos="7634288" algn="l"/>
                <a:tab pos="8085138" algn="l"/>
                <a:tab pos="8532813" algn="l"/>
                <a:tab pos="8983663" algn="l"/>
              </a:tabLst>
              <a:defRPr>
                <a:solidFill>
                  <a:schemeClr val="bg1"/>
                </a:solidFill>
                <a:latin typeface="Arial" panose="020B0604020202020204" pitchFamily="34" charset="0"/>
                <a:ea typeface="SimSun" panose="02010600030101010101" pitchFamily="2" charset="-122"/>
              </a:defRPr>
            </a:lvl4pPr>
            <a:lvl5pPr marL="2057400" indent="-228600" eaLnBrk="0" hangingPunct="0">
              <a:tabLst>
                <a:tab pos="0" algn="l"/>
                <a:tab pos="446088" algn="l"/>
                <a:tab pos="896938" algn="l"/>
                <a:tab pos="1344613" algn="l"/>
                <a:tab pos="1795463" algn="l"/>
                <a:tab pos="2243138" algn="l"/>
                <a:tab pos="2693988" algn="l"/>
                <a:tab pos="3141663" algn="l"/>
                <a:tab pos="3592513" algn="l"/>
                <a:tab pos="4040188" algn="l"/>
                <a:tab pos="4491038" algn="l"/>
                <a:tab pos="4938713" algn="l"/>
                <a:tab pos="5389563" algn="l"/>
                <a:tab pos="5837238" algn="l"/>
                <a:tab pos="6288088" algn="l"/>
                <a:tab pos="6735763" algn="l"/>
                <a:tab pos="7186613" algn="l"/>
                <a:tab pos="7634288" algn="l"/>
                <a:tab pos="8085138" algn="l"/>
                <a:tab pos="8532813" algn="l"/>
                <a:tab pos="8983663" algn="l"/>
              </a:tabLst>
              <a:defRPr>
                <a:solidFill>
                  <a:schemeClr val="bg1"/>
                </a:solidFill>
                <a:latin typeface="Arial" panose="020B0604020202020204" pitchFamily="34" charset="0"/>
                <a:ea typeface="SimSun" panose="02010600030101010101" pitchFamily="2"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6088" algn="l"/>
                <a:tab pos="896938" algn="l"/>
                <a:tab pos="1344613" algn="l"/>
                <a:tab pos="1795463" algn="l"/>
                <a:tab pos="2243138" algn="l"/>
                <a:tab pos="2693988" algn="l"/>
                <a:tab pos="3141663" algn="l"/>
                <a:tab pos="3592513" algn="l"/>
                <a:tab pos="4040188" algn="l"/>
                <a:tab pos="4491038" algn="l"/>
                <a:tab pos="4938713" algn="l"/>
                <a:tab pos="5389563" algn="l"/>
                <a:tab pos="5837238" algn="l"/>
                <a:tab pos="6288088" algn="l"/>
                <a:tab pos="6735763" algn="l"/>
                <a:tab pos="7186613" algn="l"/>
                <a:tab pos="7634288" algn="l"/>
                <a:tab pos="8085138" algn="l"/>
                <a:tab pos="8532813" algn="l"/>
                <a:tab pos="8983663" algn="l"/>
              </a:tabLst>
              <a:defRPr>
                <a:solidFill>
                  <a:schemeClr val="bg1"/>
                </a:solidFill>
                <a:latin typeface="Arial" panose="020B0604020202020204" pitchFamily="34" charset="0"/>
                <a:ea typeface="SimSun" panose="02010600030101010101" pitchFamily="2"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6088" algn="l"/>
                <a:tab pos="896938" algn="l"/>
                <a:tab pos="1344613" algn="l"/>
                <a:tab pos="1795463" algn="l"/>
                <a:tab pos="2243138" algn="l"/>
                <a:tab pos="2693988" algn="l"/>
                <a:tab pos="3141663" algn="l"/>
                <a:tab pos="3592513" algn="l"/>
                <a:tab pos="4040188" algn="l"/>
                <a:tab pos="4491038" algn="l"/>
                <a:tab pos="4938713" algn="l"/>
                <a:tab pos="5389563" algn="l"/>
                <a:tab pos="5837238" algn="l"/>
                <a:tab pos="6288088" algn="l"/>
                <a:tab pos="6735763" algn="l"/>
                <a:tab pos="7186613" algn="l"/>
                <a:tab pos="7634288" algn="l"/>
                <a:tab pos="8085138" algn="l"/>
                <a:tab pos="8532813" algn="l"/>
                <a:tab pos="8983663" algn="l"/>
              </a:tabLst>
              <a:defRPr>
                <a:solidFill>
                  <a:schemeClr val="bg1"/>
                </a:solidFill>
                <a:latin typeface="Arial" panose="020B0604020202020204" pitchFamily="34" charset="0"/>
                <a:ea typeface="SimSun" panose="02010600030101010101" pitchFamily="2"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6088" algn="l"/>
                <a:tab pos="896938" algn="l"/>
                <a:tab pos="1344613" algn="l"/>
                <a:tab pos="1795463" algn="l"/>
                <a:tab pos="2243138" algn="l"/>
                <a:tab pos="2693988" algn="l"/>
                <a:tab pos="3141663" algn="l"/>
                <a:tab pos="3592513" algn="l"/>
                <a:tab pos="4040188" algn="l"/>
                <a:tab pos="4491038" algn="l"/>
                <a:tab pos="4938713" algn="l"/>
                <a:tab pos="5389563" algn="l"/>
                <a:tab pos="5837238" algn="l"/>
                <a:tab pos="6288088" algn="l"/>
                <a:tab pos="6735763" algn="l"/>
                <a:tab pos="7186613" algn="l"/>
                <a:tab pos="7634288" algn="l"/>
                <a:tab pos="8085138" algn="l"/>
                <a:tab pos="8532813" algn="l"/>
                <a:tab pos="8983663" algn="l"/>
              </a:tabLst>
              <a:defRPr>
                <a:solidFill>
                  <a:schemeClr val="bg1"/>
                </a:solidFill>
                <a:latin typeface="Arial" panose="020B0604020202020204" pitchFamily="34" charset="0"/>
                <a:ea typeface="SimSun" panose="02010600030101010101" pitchFamily="2"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6088" algn="l"/>
                <a:tab pos="896938" algn="l"/>
                <a:tab pos="1344613" algn="l"/>
                <a:tab pos="1795463" algn="l"/>
                <a:tab pos="2243138" algn="l"/>
                <a:tab pos="2693988" algn="l"/>
                <a:tab pos="3141663" algn="l"/>
                <a:tab pos="3592513" algn="l"/>
                <a:tab pos="4040188" algn="l"/>
                <a:tab pos="4491038" algn="l"/>
                <a:tab pos="4938713" algn="l"/>
                <a:tab pos="5389563" algn="l"/>
                <a:tab pos="5837238" algn="l"/>
                <a:tab pos="6288088" algn="l"/>
                <a:tab pos="6735763" algn="l"/>
                <a:tab pos="7186613" algn="l"/>
                <a:tab pos="7634288" algn="l"/>
                <a:tab pos="8085138" algn="l"/>
                <a:tab pos="8532813" algn="l"/>
                <a:tab pos="8983663" algn="l"/>
              </a:tabLst>
              <a:defRPr>
                <a:solidFill>
                  <a:schemeClr val="bg1"/>
                </a:solidFill>
                <a:latin typeface="Arial" panose="020B0604020202020204" pitchFamily="34" charset="0"/>
                <a:ea typeface="SimSun" panose="02010600030101010101" pitchFamily="2" charset="-122"/>
              </a:defRPr>
            </a:lvl9pPr>
          </a:lstStyle>
          <a:p>
            <a:pPr algn="ctr" eaLnBrk="1" hangingPunct="1">
              <a:spcBef>
                <a:spcPts val="450"/>
              </a:spcBef>
              <a:spcAft>
                <a:spcPts val="450"/>
              </a:spcAft>
            </a:pPr>
            <a:r>
              <a:rPr lang="cs-CZ" altLang="cs-CZ" sz="3000" b="1" dirty="0">
                <a:solidFill>
                  <a:srgbClr val="000000"/>
                </a:solidFill>
                <a:latin typeface="Verdana" panose="020B0604030504040204" pitchFamily="34" charset="0"/>
              </a:rPr>
              <a:t>Děkuji za pozornost</a:t>
            </a:r>
          </a:p>
          <a:p>
            <a:pPr algn="ctr" eaLnBrk="1" hangingPunct="1">
              <a:spcAft>
                <a:spcPts val="450"/>
              </a:spcAft>
            </a:pPr>
            <a:r>
              <a:rPr lang="cs-CZ" altLang="cs-CZ" sz="2100" b="1" dirty="0">
                <a:solidFill>
                  <a:srgbClr val="000000"/>
                </a:solidFill>
                <a:latin typeface="Verdana" panose="020B0604030504040204" pitchFamily="34" charset="0"/>
              </a:rPr>
              <a:t>Julie </a:t>
            </a:r>
            <a:r>
              <a:rPr lang="cs-CZ" altLang="cs-CZ" sz="2100" b="1" dirty="0" err="1">
                <a:solidFill>
                  <a:srgbClr val="000000"/>
                </a:solidFill>
                <a:latin typeface="Verdana" panose="020B0604030504040204" pitchFamily="34" charset="0"/>
              </a:rPr>
              <a:t>Zendulková</a:t>
            </a:r>
            <a:br>
              <a:rPr lang="cs-CZ" altLang="cs-CZ" sz="2100" b="1" dirty="0">
                <a:solidFill>
                  <a:srgbClr val="000000"/>
                </a:solidFill>
                <a:latin typeface="Verdana" panose="020B0604030504040204" pitchFamily="34" charset="0"/>
              </a:rPr>
            </a:br>
            <a:r>
              <a:rPr lang="cs-CZ" altLang="cs-CZ" sz="2100" b="1" dirty="0">
                <a:solidFill>
                  <a:srgbClr val="000000"/>
                </a:solidFill>
                <a:latin typeface="Verdana" panose="020B0604030504040204" pitchFamily="34" charset="0"/>
              </a:rPr>
              <a:t>předsedkyně MAS Moravská cesta</a:t>
            </a:r>
            <a:br>
              <a:rPr lang="cs-CZ" altLang="cs-CZ" sz="2100" b="1" dirty="0">
                <a:solidFill>
                  <a:srgbClr val="000000"/>
                </a:solidFill>
                <a:latin typeface="Verdana" panose="020B0604030504040204" pitchFamily="34" charset="0"/>
              </a:rPr>
            </a:br>
            <a:r>
              <a:rPr lang="cs-CZ" altLang="cs-CZ" b="1" dirty="0">
                <a:solidFill>
                  <a:srgbClr val="000000"/>
                </a:solidFill>
                <a:latin typeface="Verdana" panose="020B0604030504040204" pitchFamily="34" charset="0"/>
              </a:rPr>
              <a:t>tel.: 724 111 510</a:t>
            </a:r>
            <a:br>
              <a:rPr lang="cs-CZ" altLang="cs-CZ" b="1" dirty="0">
                <a:solidFill>
                  <a:srgbClr val="000000"/>
                </a:solidFill>
                <a:latin typeface="Verdana" panose="020B0604030504040204" pitchFamily="34" charset="0"/>
              </a:rPr>
            </a:br>
            <a:r>
              <a:rPr lang="cs-CZ" altLang="cs-CZ" b="1" dirty="0">
                <a:solidFill>
                  <a:srgbClr val="000000"/>
                </a:solidFill>
                <a:latin typeface="Verdana" panose="020B0604030504040204" pitchFamily="34" charset="0"/>
              </a:rPr>
              <a:t>julie.zendulkova@moravska-cesta.cz</a:t>
            </a:r>
          </a:p>
        </p:txBody>
      </p:sp>
      <p:sp>
        <p:nvSpPr>
          <p:cNvPr id="6" name="Zaoblený obdélník 5"/>
          <p:cNvSpPr/>
          <p:nvPr/>
        </p:nvSpPr>
        <p:spPr>
          <a:xfrm>
            <a:off x="1114030" y="941009"/>
            <a:ext cx="6665119" cy="2260997"/>
          </a:xfrm>
          <a:prstGeom prst="roundRect">
            <a:avLst/>
          </a:prstGeom>
          <a:noFill/>
          <a:ln w="412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350"/>
          </a:p>
        </p:txBody>
      </p:sp>
      <p:pic>
        <p:nvPicPr>
          <p:cNvPr id="4" name="Obráze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76631" y="3281518"/>
            <a:ext cx="1789281" cy="2803337"/>
          </a:xfrm>
          <a:prstGeom prst="rect">
            <a:avLst/>
          </a:prstGeom>
        </p:spPr>
      </p:pic>
    </p:spTree>
    <p:extLst>
      <p:ext uri="{BB962C8B-B14F-4D97-AF65-F5344CB8AC3E}">
        <p14:creationId xmlns:p14="http://schemas.microsoft.com/office/powerpoint/2010/main" val="39499143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txBox="1">
            <a:spLocks/>
          </p:cNvSpPr>
          <p:nvPr/>
        </p:nvSpPr>
        <p:spPr>
          <a:xfrm>
            <a:off x="0" y="106018"/>
            <a:ext cx="7543800" cy="545858"/>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cs-CZ" sz="3600" b="1" dirty="0"/>
              <a:t>Činnosti MAS Moravská cesta v roce 2021</a:t>
            </a:r>
          </a:p>
        </p:txBody>
      </p:sp>
      <p:pic>
        <p:nvPicPr>
          <p:cNvPr id="3" name="Obrázek 15" descr="C:\==Prace==\SPL_Moravská cesta_Hanáci se rozkevale\LOGA\Nové logo MCLP\MAS MCLP Nové logo_barevn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79532" y="123951"/>
            <a:ext cx="1244099" cy="539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ovéPole 3"/>
          <p:cNvSpPr txBox="1"/>
          <p:nvPr/>
        </p:nvSpPr>
        <p:spPr>
          <a:xfrm>
            <a:off x="265354" y="748462"/>
            <a:ext cx="8186738" cy="2351926"/>
          </a:xfrm>
          <a:prstGeom prst="rect">
            <a:avLst/>
          </a:prstGeom>
          <a:noFill/>
        </p:spPr>
        <p:txBody>
          <a:bodyPr wrap="square" rtlCol="0">
            <a:spAutoFit/>
          </a:bodyPr>
          <a:lstStyle/>
          <a:p>
            <a:pPr marL="257175" indent="-257175">
              <a:spcAft>
                <a:spcPts val="450"/>
              </a:spcAft>
              <a:buFont typeface="+mj-lt"/>
              <a:buAutoNum type="arabicParenR"/>
            </a:pPr>
            <a:r>
              <a:rPr lang="cs-CZ" sz="2100" dirty="0"/>
              <a:t>Spolupráce s MAS</a:t>
            </a:r>
          </a:p>
          <a:p>
            <a:pPr marL="257175" indent="-257175">
              <a:spcAft>
                <a:spcPts val="450"/>
              </a:spcAft>
              <a:buFont typeface="+mj-lt"/>
              <a:buAutoNum type="arabicParenR"/>
            </a:pPr>
            <a:r>
              <a:rPr lang="cs-CZ" sz="2100" dirty="0"/>
              <a:t>Strategie komunitně vedeného místního rozvoje</a:t>
            </a:r>
          </a:p>
          <a:p>
            <a:pPr marL="257175" indent="-257175">
              <a:spcAft>
                <a:spcPts val="450"/>
              </a:spcAft>
              <a:buFont typeface="+mj-lt"/>
              <a:buAutoNum type="arabicParenR"/>
            </a:pPr>
            <a:r>
              <a:rPr lang="cs-CZ" sz="2100" dirty="0"/>
              <a:t>Místní akční plán vzdělávání </a:t>
            </a:r>
          </a:p>
          <a:p>
            <a:pPr marL="257175" indent="-257175">
              <a:spcAft>
                <a:spcPts val="450"/>
              </a:spcAft>
              <a:buFont typeface="+mj-lt"/>
              <a:buAutoNum type="arabicParenR"/>
            </a:pPr>
            <a:r>
              <a:rPr lang="cs-CZ" sz="2100" dirty="0"/>
              <a:t>Spolupráce a podpora škol </a:t>
            </a:r>
          </a:p>
          <a:p>
            <a:pPr marL="257175" indent="-257175">
              <a:spcAft>
                <a:spcPts val="450"/>
              </a:spcAft>
              <a:buFont typeface="+mj-lt"/>
              <a:buAutoNum type="arabicParenR"/>
            </a:pPr>
            <a:r>
              <a:rPr lang="cs-CZ" sz="2100" dirty="0"/>
              <a:t>Regionální značení „HANÁ regionální produkt®“</a:t>
            </a:r>
          </a:p>
          <a:p>
            <a:pPr marL="257175" indent="-257175">
              <a:spcAft>
                <a:spcPts val="450"/>
              </a:spcAft>
              <a:buFont typeface="+mj-lt"/>
              <a:buAutoNum type="arabicParenR"/>
            </a:pPr>
            <a:r>
              <a:rPr lang="cs-CZ" sz="2100" dirty="0"/>
              <a:t>Propagační akce MAS Moravská cesta</a:t>
            </a:r>
          </a:p>
        </p:txBody>
      </p:sp>
      <p:pic>
        <p:nvPicPr>
          <p:cNvPr id="13" name="Obrázek 12" descr="http://www.moravska-cesta.cz/dbimg/fotogalerie/mobr_2086_903.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18907" y="3368627"/>
            <a:ext cx="3982675" cy="2729647"/>
          </a:xfrm>
          <a:prstGeom prst="rect">
            <a:avLst/>
          </a:prstGeom>
          <a:noFill/>
          <a:ln>
            <a:solidFill>
              <a:schemeClr val="tx1"/>
            </a:solidFill>
          </a:ln>
        </p:spPr>
      </p:pic>
      <p:pic>
        <p:nvPicPr>
          <p:cNvPr id="3074" name="Picture 2" descr="Může jít o obrázek one or more people , stojícím lidem a venkovnímu">
            <a:extLst>
              <a:ext uri="{FF2B5EF4-FFF2-40B4-BE49-F238E27FC236}">
                <a16:creationId xmlns:a16="http://schemas.microsoft.com/office/drawing/2014/main" id="{494C3AFD-F373-568F-33A8-1BF17C46393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5605" y="3368627"/>
            <a:ext cx="3670602" cy="275295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3076" name="Picture 4" descr="Může jít o obrázek 5 lidem , stojícím lidem a indoor">
            <a:extLst>
              <a:ext uri="{FF2B5EF4-FFF2-40B4-BE49-F238E27FC236}">
                <a16:creationId xmlns:a16="http://schemas.microsoft.com/office/drawing/2014/main" id="{9799D40E-45BD-4AE4-767C-A4216A9BF65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35176" y="745968"/>
            <a:ext cx="1866405" cy="24885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58605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p:cNvSpPr txBox="1"/>
          <p:nvPr/>
        </p:nvSpPr>
        <p:spPr>
          <a:xfrm>
            <a:off x="530034" y="659364"/>
            <a:ext cx="3723911" cy="1615827"/>
          </a:xfrm>
          <a:prstGeom prst="rect">
            <a:avLst/>
          </a:prstGeom>
          <a:noFill/>
        </p:spPr>
        <p:txBody>
          <a:bodyPr wrap="square" rtlCol="0">
            <a:spAutoFit/>
          </a:bodyPr>
          <a:lstStyle/>
          <a:p>
            <a:pPr algn="ctr"/>
            <a:r>
              <a:rPr lang="cs-CZ" sz="3300" b="1" dirty="0">
                <a:latin typeface="+mj-lt"/>
              </a:rPr>
              <a:t>Strategie komunitně vedeného místního rozvoje</a:t>
            </a:r>
          </a:p>
        </p:txBody>
      </p:sp>
      <p:sp>
        <p:nvSpPr>
          <p:cNvPr id="3" name="Zaoblený obdélník 2"/>
          <p:cNvSpPr/>
          <p:nvPr/>
        </p:nvSpPr>
        <p:spPr>
          <a:xfrm>
            <a:off x="368524" y="378140"/>
            <a:ext cx="4046933" cy="2159688"/>
          </a:xfrm>
          <a:prstGeom prst="roundRect">
            <a:avLst/>
          </a:prstGeom>
          <a:noFill/>
          <a:ln w="57150">
            <a:solidFill>
              <a:schemeClr val="accent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350"/>
          </a:p>
        </p:txBody>
      </p:sp>
      <p:pic>
        <p:nvPicPr>
          <p:cNvPr id="4" name="Obrázek 15" descr="C:\==Prace==\SPL_Moravská cesta_Hanáci se rozkevale\LOGA\Nové logo MCLP\MAS MCLP Nové logo_barevn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6866" y="108546"/>
            <a:ext cx="1244099" cy="539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Obráze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33239" y="659364"/>
            <a:ext cx="3593926" cy="5095736"/>
          </a:xfrm>
          <a:prstGeom prst="rect">
            <a:avLst/>
          </a:prstGeom>
          <a:ln>
            <a:solidFill>
              <a:schemeClr val="tx1"/>
            </a:solidFill>
          </a:ln>
        </p:spPr>
      </p:pic>
      <p:pic>
        <p:nvPicPr>
          <p:cNvPr id="7" name="Obrázek 6"/>
          <p:cNvPicPr>
            <a:picLocks noChangeAspect="1"/>
          </p:cNvPicPr>
          <p:nvPr/>
        </p:nvPicPr>
        <p:blipFill rotWithShape="1">
          <a:blip r:embed="rId4" cstate="print">
            <a:extLst>
              <a:ext uri="{28A0092B-C50C-407E-A947-70E740481C1C}">
                <a14:useLocalDpi xmlns:a14="http://schemas.microsoft.com/office/drawing/2010/main" val="0"/>
              </a:ext>
            </a:extLst>
          </a:blip>
          <a:srcRect l="5893" r="4100"/>
          <a:stretch/>
        </p:blipFill>
        <p:spPr>
          <a:xfrm>
            <a:off x="368524" y="2696853"/>
            <a:ext cx="4307010" cy="3385845"/>
          </a:xfrm>
          <a:prstGeom prst="rect">
            <a:avLst/>
          </a:prstGeom>
        </p:spPr>
      </p:pic>
      <p:sp>
        <p:nvSpPr>
          <p:cNvPr id="8" name="TextovéPole 7"/>
          <p:cNvSpPr txBox="1"/>
          <p:nvPr/>
        </p:nvSpPr>
        <p:spPr>
          <a:xfrm>
            <a:off x="5075582" y="5956367"/>
            <a:ext cx="3551583" cy="369332"/>
          </a:xfrm>
          <a:prstGeom prst="rect">
            <a:avLst/>
          </a:prstGeom>
          <a:noFill/>
        </p:spPr>
        <p:txBody>
          <a:bodyPr wrap="square" rtlCol="0">
            <a:spAutoFit/>
          </a:bodyPr>
          <a:lstStyle/>
          <a:p>
            <a:endParaRPr lang="cs-CZ" dirty="0"/>
          </a:p>
        </p:txBody>
      </p:sp>
      <p:sp>
        <p:nvSpPr>
          <p:cNvPr id="9" name="TextovéPole 8"/>
          <p:cNvSpPr txBox="1"/>
          <p:nvPr/>
        </p:nvSpPr>
        <p:spPr>
          <a:xfrm>
            <a:off x="5033240" y="5857461"/>
            <a:ext cx="3593926" cy="369332"/>
          </a:xfrm>
          <a:prstGeom prst="rect">
            <a:avLst/>
          </a:prstGeom>
          <a:noFill/>
        </p:spPr>
        <p:txBody>
          <a:bodyPr wrap="square" rtlCol="0">
            <a:spAutoFit/>
          </a:bodyPr>
          <a:lstStyle/>
          <a:p>
            <a:pPr algn="ctr"/>
            <a:r>
              <a:rPr lang="cs-CZ" b="1" dirty="0"/>
              <a:t>SCLLD schválena dne 1. 11. 2016</a:t>
            </a:r>
          </a:p>
        </p:txBody>
      </p:sp>
    </p:spTree>
    <p:extLst>
      <p:ext uri="{BB962C8B-B14F-4D97-AF65-F5344CB8AC3E}">
        <p14:creationId xmlns:p14="http://schemas.microsoft.com/office/powerpoint/2010/main" val="26934439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1"/>
          <p:cNvSpPr txBox="1">
            <a:spLocks/>
          </p:cNvSpPr>
          <p:nvPr/>
        </p:nvSpPr>
        <p:spPr>
          <a:xfrm>
            <a:off x="0" y="67179"/>
            <a:ext cx="7593496" cy="867966"/>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cs-CZ" sz="3000" b="1" dirty="0"/>
              <a:t>Strategie komunitně vedeného místního rozvoje 2014-2020</a:t>
            </a:r>
            <a:endParaRPr lang="cs-CZ" sz="2800" b="1" dirty="0"/>
          </a:p>
        </p:txBody>
      </p:sp>
      <p:pic>
        <p:nvPicPr>
          <p:cNvPr id="3" name="Obrázek 15" descr="C:\==Prace==\SPL_Moravská cesta_Hanáci se rozkevale\LOGA\Nové logo MCLP\MAS MCLP Nové logo_barevn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00511" y="75867"/>
            <a:ext cx="1244099" cy="539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ovéPole 1"/>
          <p:cNvSpPr txBox="1"/>
          <p:nvPr/>
        </p:nvSpPr>
        <p:spPr>
          <a:xfrm>
            <a:off x="301938" y="816122"/>
            <a:ext cx="8030817" cy="369332"/>
          </a:xfrm>
          <a:prstGeom prst="rect">
            <a:avLst/>
          </a:prstGeom>
          <a:noFill/>
        </p:spPr>
        <p:txBody>
          <a:bodyPr wrap="square" rtlCol="0">
            <a:spAutoFit/>
          </a:bodyPr>
          <a:lstStyle/>
          <a:p>
            <a:pPr algn="ctr"/>
            <a:r>
              <a:rPr lang="cs-CZ" b="1" dirty="0"/>
              <a:t>Přehled vyhlášených výzev a přijatých projektů</a:t>
            </a:r>
          </a:p>
        </p:txBody>
      </p:sp>
      <p:sp>
        <p:nvSpPr>
          <p:cNvPr id="7" name="Obdélník 6"/>
          <p:cNvSpPr/>
          <p:nvPr/>
        </p:nvSpPr>
        <p:spPr>
          <a:xfrm>
            <a:off x="497760" y="4896175"/>
            <a:ext cx="8030817" cy="923330"/>
          </a:xfrm>
          <a:prstGeom prst="rect">
            <a:avLst/>
          </a:prstGeom>
        </p:spPr>
        <p:txBody>
          <a:bodyPr wrap="square">
            <a:spAutoFit/>
          </a:bodyPr>
          <a:lstStyle/>
          <a:p>
            <a:pPr algn="just">
              <a:spcAft>
                <a:spcPts val="0"/>
              </a:spcAft>
            </a:pPr>
            <a:r>
              <a:rPr lang="cs-CZ" dirty="0">
                <a:latin typeface="Verdana" panose="020B0604030504040204" pitchFamily="34" charset="0"/>
                <a:ea typeface="Times New Roman" panose="02020603050405020304" pitchFamily="18" charset="0"/>
              </a:rPr>
              <a:t>V období let 2016–2022 vyhlásila MAS Moravská cesta celkem 18 výzev ve čtyřech operačních programech a vybrala 127 projektů k realizaci. </a:t>
            </a:r>
            <a:endParaRPr lang="cs-CZ" sz="2800" dirty="0">
              <a:effectLst/>
              <a:latin typeface="Times New Roman" panose="02020603050405020304" pitchFamily="18" charset="0"/>
              <a:ea typeface="Times New Roman" panose="02020603050405020304" pitchFamily="18" charset="0"/>
            </a:endParaRPr>
          </a:p>
        </p:txBody>
      </p:sp>
      <p:pic>
        <p:nvPicPr>
          <p:cNvPr id="8" name="Obrázek 7">
            <a:extLst>
              <a:ext uri="{FF2B5EF4-FFF2-40B4-BE49-F238E27FC236}">
                <a16:creationId xmlns:a16="http://schemas.microsoft.com/office/drawing/2014/main" id="{3E485B2C-491B-176D-42E7-284483494585}"/>
              </a:ext>
            </a:extLst>
          </p:cNvPr>
          <p:cNvPicPr>
            <a:picLocks noChangeAspect="1"/>
          </p:cNvPicPr>
          <p:nvPr/>
        </p:nvPicPr>
        <p:blipFill rotWithShape="1">
          <a:blip r:embed="rId3"/>
          <a:srcRect l="849" t="946" r="607" b="959"/>
          <a:stretch/>
        </p:blipFill>
        <p:spPr>
          <a:xfrm>
            <a:off x="758373" y="1526958"/>
            <a:ext cx="7426839" cy="3118908"/>
          </a:xfrm>
          <a:prstGeom prst="rect">
            <a:avLst/>
          </a:prstGeom>
        </p:spPr>
      </p:pic>
    </p:spTree>
    <p:extLst>
      <p:ext uri="{BB962C8B-B14F-4D97-AF65-F5344CB8AC3E}">
        <p14:creationId xmlns:p14="http://schemas.microsoft.com/office/powerpoint/2010/main" val="31208609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ázek 15" descr="C:\==Prace==\SPL_Moravská cesta_Hanáci se rozkevale\LOGA\Nové logo MCLP\MAS MCLP Nové logo_barevn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8590" y="95838"/>
            <a:ext cx="1244099" cy="539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Zaoblený obdélník 17"/>
          <p:cNvSpPr/>
          <p:nvPr/>
        </p:nvSpPr>
        <p:spPr>
          <a:xfrm>
            <a:off x="388327" y="95838"/>
            <a:ext cx="5972717" cy="707886"/>
          </a:xfrm>
          <a:prstGeom prst="roundRect">
            <a:avLst/>
          </a:prstGeom>
          <a:noFill/>
          <a:ln w="57150">
            <a:solidFill>
              <a:schemeClr val="accent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350"/>
          </a:p>
        </p:txBody>
      </p:sp>
      <p:sp>
        <p:nvSpPr>
          <p:cNvPr id="19" name="TextovéPole 18"/>
          <p:cNvSpPr txBox="1"/>
          <p:nvPr/>
        </p:nvSpPr>
        <p:spPr>
          <a:xfrm>
            <a:off x="388327" y="126615"/>
            <a:ext cx="5972717" cy="646331"/>
          </a:xfrm>
          <a:prstGeom prst="rect">
            <a:avLst/>
          </a:prstGeom>
          <a:noFill/>
        </p:spPr>
        <p:txBody>
          <a:bodyPr wrap="square" rtlCol="0">
            <a:spAutoFit/>
          </a:bodyPr>
          <a:lstStyle/>
          <a:p>
            <a:pPr algn="ctr"/>
            <a:r>
              <a:rPr lang="cs-CZ" sz="3600" b="1" dirty="0"/>
              <a:t>SHRNUTÍ</a:t>
            </a:r>
          </a:p>
        </p:txBody>
      </p:sp>
      <p:pic>
        <p:nvPicPr>
          <p:cNvPr id="6" name="Obrázek 5" descr="C:\Users\AnetaMull\Desktop\MAS práce\Zpravodaj MAS\Zima 2019\Mapy\MAS_Moravska_cesta-OP-vse.2.jpg"/>
          <p:cNvPicPr/>
          <p:nvPr/>
        </p:nvPicPr>
        <p:blipFill rotWithShape="1">
          <a:blip r:embed="rId3" cstate="print">
            <a:extLst>
              <a:ext uri="{28A0092B-C50C-407E-A947-70E740481C1C}">
                <a14:useLocalDpi xmlns:a14="http://schemas.microsoft.com/office/drawing/2010/main" val="0"/>
              </a:ext>
            </a:extLst>
          </a:blip>
          <a:srcRect b="2591"/>
          <a:stretch/>
        </p:blipFill>
        <p:spPr bwMode="auto">
          <a:xfrm>
            <a:off x="675861" y="834501"/>
            <a:ext cx="7633252" cy="518198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34978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811D250-27B3-47BF-8195-5EC686D94D29}"/>
              </a:ext>
            </a:extLst>
          </p:cNvPr>
          <p:cNvSpPr>
            <a:spLocks noGrp="1"/>
          </p:cNvSpPr>
          <p:nvPr>
            <p:ph type="title"/>
          </p:nvPr>
        </p:nvSpPr>
        <p:spPr>
          <a:xfrm>
            <a:off x="807597" y="384174"/>
            <a:ext cx="7886700" cy="972061"/>
          </a:xfrm>
        </p:spPr>
        <p:txBody>
          <a:bodyPr>
            <a:normAutofit/>
          </a:bodyPr>
          <a:lstStyle/>
          <a:p>
            <a:r>
              <a:rPr lang="cs-CZ" sz="3600" b="1" dirty="0"/>
              <a:t>Místní akční plán vzdělávání pro ORP Litovel </a:t>
            </a:r>
          </a:p>
        </p:txBody>
      </p:sp>
      <p:sp>
        <p:nvSpPr>
          <p:cNvPr id="3" name="Zástupný obsah 2">
            <a:extLst>
              <a:ext uri="{FF2B5EF4-FFF2-40B4-BE49-F238E27FC236}">
                <a16:creationId xmlns:a16="http://schemas.microsoft.com/office/drawing/2014/main" id="{1D5CA99F-EFD5-4F0C-BAD3-BD35671CA648}"/>
              </a:ext>
            </a:extLst>
          </p:cNvPr>
          <p:cNvSpPr>
            <a:spLocks noGrp="1"/>
          </p:cNvSpPr>
          <p:nvPr>
            <p:ph idx="1"/>
          </p:nvPr>
        </p:nvSpPr>
        <p:spPr>
          <a:xfrm>
            <a:off x="628650" y="1942464"/>
            <a:ext cx="7886700" cy="3982570"/>
          </a:xfrm>
        </p:spPr>
        <p:txBody>
          <a:bodyPr/>
          <a:lstStyle/>
          <a:p>
            <a:pPr algn="just"/>
            <a:r>
              <a:rPr lang="cs-CZ" sz="2200" dirty="0">
                <a:effectLst/>
                <a:latin typeface="Calibri" panose="020F0502020204030204" pitchFamily="34" charset="0"/>
                <a:ea typeface="Times New Roman" panose="02020603050405020304" pitchFamily="18" charset="0"/>
              </a:rPr>
              <a:t>MAS realizovala v letech 2016 a 2017 projekty v Místním akčním plánu vzdělávání pro ORP Litovel I (zkráceně MAP I). Na tento MAP I navázal od září 2018 do konce roku 2021 MAP II, a na něj v roce 2022 MAP III, který potrvá až do konce listopadu 2023. </a:t>
            </a:r>
          </a:p>
          <a:p>
            <a:pPr algn="just"/>
            <a:r>
              <a:rPr lang="cs-CZ" sz="2200" dirty="0">
                <a:effectLst/>
                <a:latin typeface="Calibri" panose="020F0502020204030204" pitchFamily="34" charset="0"/>
                <a:ea typeface="Times New Roman" panose="02020603050405020304" pitchFamily="18" charset="0"/>
              </a:rPr>
              <a:t>Projekt financuje MAS přes operační program OP VVV MŠMT ČR. Veškeré informace o projektu jsou zveřejňovány na webových stránkách MAS:</a:t>
            </a:r>
            <a:r>
              <a:rPr lang="cs-CZ" sz="2200" dirty="0">
                <a:effectLst/>
                <a:latin typeface="Times New Roman" panose="02020603050405020304" pitchFamily="18" charset="0"/>
                <a:ea typeface="Times New Roman" panose="02020603050405020304" pitchFamily="18" charset="0"/>
              </a:rPr>
              <a:t> </a:t>
            </a:r>
          </a:p>
          <a:p>
            <a:pPr algn="just"/>
            <a:r>
              <a:rPr lang="cs-CZ" sz="2200" u="sng" dirty="0">
                <a:solidFill>
                  <a:srgbClr val="0000FF"/>
                </a:solidFill>
                <a:effectLst/>
                <a:latin typeface="Calibri" panose="020F0502020204030204" pitchFamily="34" charset="0"/>
                <a:ea typeface="Times New Roman" panose="02020603050405020304" pitchFamily="18" charset="0"/>
                <a:hlinkClick r:id="rId2"/>
              </a:rPr>
              <a:t>http://www.moravska-cesta.cz/mapII/</a:t>
            </a:r>
            <a:endParaRPr lang="cs-CZ" sz="2200" u="sng" dirty="0">
              <a:solidFill>
                <a:srgbClr val="0000FF"/>
              </a:solidFill>
              <a:latin typeface="Times New Roman" panose="02020603050405020304" pitchFamily="18" charset="0"/>
              <a:ea typeface="Times New Roman" panose="02020603050405020304" pitchFamily="18" charset="0"/>
            </a:endParaRPr>
          </a:p>
          <a:p>
            <a:pPr algn="just"/>
            <a:r>
              <a:rPr lang="cs-CZ" sz="2200" u="sng" dirty="0">
                <a:solidFill>
                  <a:srgbClr val="0000FF"/>
                </a:solidFill>
                <a:effectLst/>
                <a:latin typeface="Calibri" panose="020F0502020204030204" pitchFamily="34" charset="0"/>
                <a:ea typeface="Times New Roman" panose="02020603050405020304" pitchFamily="18" charset="0"/>
                <a:hlinkClick r:id="rId3"/>
              </a:rPr>
              <a:t>http://www.moravska-cesta.cz/map-</a:t>
            </a:r>
            <a:r>
              <a:rPr lang="cs-CZ" sz="2200" u="sng" dirty="0" err="1">
                <a:solidFill>
                  <a:srgbClr val="0000FF"/>
                </a:solidFill>
                <a:effectLst/>
                <a:latin typeface="Calibri" panose="020F0502020204030204" pitchFamily="34" charset="0"/>
                <a:ea typeface="Times New Roman" panose="02020603050405020304" pitchFamily="18" charset="0"/>
                <a:hlinkClick r:id="rId3"/>
              </a:rPr>
              <a:t>iii</a:t>
            </a:r>
            <a:r>
              <a:rPr lang="cs-CZ" sz="2200" u="sng" dirty="0">
                <a:solidFill>
                  <a:srgbClr val="0000FF"/>
                </a:solidFill>
                <a:effectLst/>
                <a:latin typeface="Calibri" panose="020F0502020204030204" pitchFamily="34" charset="0"/>
                <a:ea typeface="Times New Roman" panose="02020603050405020304" pitchFamily="18" charset="0"/>
                <a:hlinkClick r:id="rId3"/>
              </a:rPr>
              <a:t>/</a:t>
            </a:r>
            <a:r>
              <a:rPr lang="cs-CZ" sz="2200" dirty="0">
                <a:effectLst/>
                <a:latin typeface="Calibri" panose="020F0502020204030204" pitchFamily="34" charset="0"/>
                <a:ea typeface="Times New Roman" panose="02020603050405020304" pitchFamily="18" charset="0"/>
              </a:rPr>
              <a:t>.</a:t>
            </a:r>
            <a:endParaRPr lang="cs-CZ" sz="2200" dirty="0">
              <a:effectLst/>
              <a:latin typeface="Times New Roman" panose="02020603050405020304" pitchFamily="18" charset="0"/>
              <a:ea typeface="Times New Roman" panose="02020603050405020304" pitchFamily="18" charset="0"/>
            </a:endParaRPr>
          </a:p>
          <a:p>
            <a:pPr marL="0" indent="0">
              <a:buNone/>
            </a:pPr>
            <a:endParaRPr lang="cs-CZ" dirty="0"/>
          </a:p>
        </p:txBody>
      </p:sp>
      <p:pic>
        <p:nvPicPr>
          <p:cNvPr id="4" name="Zástupný obsah 4">
            <a:extLst>
              <a:ext uri="{FF2B5EF4-FFF2-40B4-BE49-F238E27FC236}">
                <a16:creationId xmlns:a16="http://schemas.microsoft.com/office/drawing/2014/main" id="{690D6FC3-5734-4A68-97E4-6F8B79182D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5856" y="5540519"/>
            <a:ext cx="3446393" cy="769030"/>
          </a:xfrm>
          <a:prstGeom prst="rect">
            <a:avLst/>
          </a:prstGeom>
        </p:spPr>
      </p:pic>
    </p:spTree>
    <p:extLst>
      <p:ext uri="{BB962C8B-B14F-4D97-AF65-F5344CB8AC3E}">
        <p14:creationId xmlns:p14="http://schemas.microsoft.com/office/powerpoint/2010/main" val="12990272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1"/>
          <p:cNvSpPr txBox="1">
            <a:spLocks/>
          </p:cNvSpPr>
          <p:nvPr/>
        </p:nvSpPr>
        <p:spPr>
          <a:xfrm>
            <a:off x="1" y="128381"/>
            <a:ext cx="7543800" cy="545858"/>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cs-CZ" sz="3600" b="1" dirty="0"/>
              <a:t>MAP vzdělávání pro ORP Litovel II.</a:t>
            </a:r>
          </a:p>
        </p:txBody>
      </p:sp>
      <p:pic>
        <p:nvPicPr>
          <p:cNvPr id="5" name="Obrázek 15" descr="C:\==Prace==\SPL_Moravská cesta_Hanáci se rozkevale\LOGA\Nové logo MCLP\MAS MCLP Nové logo_barevn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87258" y="81964"/>
            <a:ext cx="1244099" cy="539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ovéPole 1"/>
          <p:cNvSpPr txBox="1"/>
          <p:nvPr/>
        </p:nvSpPr>
        <p:spPr>
          <a:xfrm>
            <a:off x="434941" y="674239"/>
            <a:ext cx="8596416" cy="6186309"/>
          </a:xfrm>
          <a:prstGeom prst="rect">
            <a:avLst/>
          </a:prstGeom>
          <a:noFill/>
        </p:spPr>
        <p:txBody>
          <a:bodyPr wrap="square" rtlCol="0">
            <a:spAutoFit/>
          </a:bodyPr>
          <a:lstStyle/>
          <a:p>
            <a:r>
              <a:rPr lang="cs-CZ" b="1" dirty="0"/>
              <a:t>Aktivity roku 2019 - 2021:</a:t>
            </a:r>
          </a:p>
          <a:p>
            <a:pPr marL="285750" lvl="0" indent="-285750">
              <a:buFont typeface="Arial" panose="020B0604020202020204" pitchFamily="34" charset="0"/>
              <a:buChar char="•"/>
            </a:pPr>
            <a:r>
              <a:rPr lang="cs-CZ" dirty="0"/>
              <a:t>Setkávání zástupců škol a školských zařízení</a:t>
            </a:r>
          </a:p>
          <a:p>
            <a:pPr marL="285750" lvl="0" indent="-285750">
              <a:buFont typeface="Arial" panose="020B0604020202020204" pitchFamily="34" charset="0"/>
              <a:buChar char="•"/>
            </a:pPr>
            <a:r>
              <a:rPr lang="cs-CZ" dirty="0"/>
              <a:t>Informování Výboru spolku MAS o projektu</a:t>
            </a:r>
          </a:p>
          <a:p>
            <a:pPr marL="285750" lvl="0" indent="-285750">
              <a:buFont typeface="Arial" panose="020B0604020202020204" pitchFamily="34" charset="0"/>
              <a:buChar char="•"/>
            </a:pPr>
            <a:r>
              <a:rPr lang="cs-CZ" dirty="0"/>
              <a:t>Setkávání Řídícího výboru MAP</a:t>
            </a:r>
          </a:p>
          <a:p>
            <a:pPr marL="285750" lvl="0" indent="-285750">
              <a:buFont typeface="Arial" panose="020B0604020202020204" pitchFamily="34" charset="0"/>
              <a:buChar char="•"/>
            </a:pPr>
            <a:r>
              <a:rPr lang="cs-CZ" dirty="0"/>
              <a:t>Setkávání pracovních skupin </a:t>
            </a:r>
          </a:p>
          <a:p>
            <a:pPr marL="285750" lvl="0" indent="-285750">
              <a:buFont typeface="Arial" panose="020B0604020202020204" pitchFamily="34" charset="0"/>
              <a:buChar char="•"/>
            </a:pPr>
            <a:r>
              <a:rPr lang="cs-CZ" dirty="0"/>
              <a:t>Pravidelná prezentace v médiích </a:t>
            </a:r>
          </a:p>
          <a:p>
            <a:pPr marL="285750" lvl="0" indent="-285750">
              <a:buFont typeface="Arial" panose="020B0604020202020204" pitchFamily="34" charset="0"/>
              <a:buChar char="•"/>
            </a:pPr>
            <a:r>
              <a:rPr lang="cs-CZ" dirty="0"/>
              <a:t>Aktualizace a zpracovávání povinných výstupů</a:t>
            </a:r>
          </a:p>
          <a:p>
            <a:endParaRPr lang="cs-CZ" b="1" dirty="0"/>
          </a:p>
          <a:p>
            <a:pPr algn="just"/>
            <a:r>
              <a:rPr lang="cs-CZ" b="1" dirty="0"/>
              <a:t>Implementační aktivity 2021:</a:t>
            </a:r>
          </a:p>
          <a:p>
            <a:r>
              <a:rPr lang="cs-CZ" b="1" i="1" dirty="0"/>
              <a:t>Vzdělávací a preventivní programy </a:t>
            </a:r>
            <a:r>
              <a:rPr lang="cs-CZ" sz="1800" b="1" i="1" dirty="0">
                <a:effectLst/>
                <a:latin typeface="Calibri" panose="020F0502020204030204" pitchFamily="34" charset="0"/>
                <a:ea typeface="Times New Roman" panose="02020603050405020304" pitchFamily="18" charset="0"/>
              </a:rPr>
              <a:t>–</a:t>
            </a:r>
            <a:r>
              <a:rPr lang="cs-CZ" b="1" i="1" dirty="0"/>
              <a:t> </a:t>
            </a:r>
            <a:r>
              <a:rPr lang="cs-CZ" dirty="0"/>
              <a:t>realizujeme ve spolupráci s olomouckým Sdružením D. </a:t>
            </a:r>
            <a:r>
              <a:rPr lang="cs-CZ" sz="1800" dirty="0">
                <a:effectLst/>
                <a:latin typeface="Calibri" panose="020F0502020204030204" pitchFamily="34" charset="0"/>
                <a:ea typeface="Times New Roman" panose="02020603050405020304" pitchFamily="18" charset="0"/>
              </a:rPr>
              <a:t>V roce 2021 využily školy a školky celkem 110 prožitkových programů. Největší zájem měly o aktivity spojené se zvládáním neúspěchu a rovných příležitostí žáků.</a:t>
            </a:r>
          </a:p>
          <a:p>
            <a:endParaRPr lang="cs-CZ" dirty="0">
              <a:latin typeface="Calibri" panose="020F0502020204030204" pitchFamily="34" charset="0"/>
              <a:ea typeface="Times New Roman" panose="02020603050405020304" pitchFamily="18" charset="0"/>
            </a:endParaRPr>
          </a:p>
          <a:p>
            <a:r>
              <a:rPr lang="cs-CZ" sz="1800" b="1" i="1" dirty="0">
                <a:effectLst/>
                <a:latin typeface="Calibri" panose="020F0502020204030204" pitchFamily="34" charset="0"/>
                <a:ea typeface="Times New Roman" panose="02020603050405020304" pitchFamily="18" charset="0"/>
              </a:rPr>
              <a:t>Angličtina s rodilým mluvčím – </a:t>
            </a:r>
            <a:r>
              <a:rPr lang="cs-CZ" sz="1800" dirty="0" err="1">
                <a:effectLst/>
                <a:latin typeface="Calibri" panose="020F0502020204030204" pitchFamily="34" charset="0"/>
                <a:ea typeface="Times New Roman" panose="02020603050405020304" pitchFamily="18" charset="0"/>
              </a:rPr>
              <a:t>Navot</a:t>
            </a:r>
            <a:r>
              <a:rPr lang="cs-CZ" sz="1800" dirty="0">
                <a:effectLst/>
                <a:latin typeface="Calibri" panose="020F0502020204030204" pitchFamily="34" charset="0"/>
                <a:ea typeface="Times New Roman" panose="02020603050405020304" pitchFamily="18" charset="0"/>
              </a:rPr>
              <a:t> </a:t>
            </a:r>
            <a:r>
              <a:rPr lang="cs-CZ" sz="1800" dirty="0" err="1">
                <a:effectLst/>
                <a:latin typeface="Calibri" panose="020F0502020204030204" pitchFamily="34" charset="0"/>
                <a:ea typeface="Times New Roman" panose="02020603050405020304" pitchFamily="18" charset="0"/>
              </a:rPr>
              <a:t>Laufer</a:t>
            </a:r>
            <a:r>
              <a:rPr lang="cs-CZ" sz="1800" dirty="0">
                <a:effectLst/>
                <a:latin typeface="Calibri" panose="020F0502020204030204" pitchFamily="34" charset="0"/>
                <a:ea typeface="Times New Roman" panose="02020603050405020304" pitchFamily="18" charset="0"/>
              </a:rPr>
              <a:t> se zaměřuje buď na tandemovou výuku, při které se na vyučovací hodině podílejí dva učitelé, nebo na metodu CILL, jež je založená na výuce školního předmětu prostřednictvím cizího jazyka, takže si žák osvojuje znalosti a dovednosti v obou předmětech současně. Výuku školám z 80 procent platí MAS.</a:t>
            </a:r>
            <a:endParaRPr lang="cs-CZ" sz="1800" b="1" i="1" dirty="0">
              <a:effectLst/>
              <a:latin typeface="Calibri" panose="020F0502020204030204" pitchFamily="34" charset="0"/>
              <a:ea typeface="Times New Roman" panose="02020603050405020304" pitchFamily="18" charset="0"/>
            </a:endParaRPr>
          </a:p>
          <a:p>
            <a:r>
              <a:rPr lang="cs-CZ" sz="1800" b="1" i="1" dirty="0">
                <a:effectLst/>
                <a:latin typeface="Calibri" panose="020F0502020204030204" pitchFamily="34" charset="0"/>
                <a:ea typeface="Times New Roman" panose="02020603050405020304" pitchFamily="18" charset="0"/>
              </a:rPr>
              <a:t> </a:t>
            </a:r>
          </a:p>
          <a:p>
            <a:r>
              <a:rPr lang="cs-CZ" sz="1800" b="1" i="1" dirty="0">
                <a:effectLst/>
                <a:latin typeface="Calibri" panose="020F0502020204030204" pitchFamily="34" charset="0"/>
                <a:ea typeface="Times New Roman" panose="02020603050405020304" pitchFamily="18" charset="0"/>
              </a:rPr>
              <a:t>Vzdělávací exkurze - </a:t>
            </a:r>
            <a:r>
              <a:rPr lang="cs-CZ" sz="1800" dirty="0">
                <a:effectLst/>
                <a:latin typeface="Calibri" panose="020F0502020204030204" pitchFamily="34" charset="0"/>
                <a:ea typeface="Times New Roman" panose="02020603050405020304" pitchFamily="18" charset="0"/>
              </a:rPr>
              <a:t>Dvoudenní vzdělávací akce se konala na přelomu září a října 2021 na Hodonínsku.</a:t>
            </a:r>
            <a:endParaRPr lang="cs-CZ" sz="1800" dirty="0">
              <a:effectLst/>
              <a:latin typeface="Times New Roman" panose="02020603050405020304" pitchFamily="18" charset="0"/>
              <a:ea typeface="Times New Roman" panose="02020603050405020304" pitchFamily="18" charset="0"/>
            </a:endParaRPr>
          </a:p>
          <a:p>
            <a:endParaRPr lang="cs-CZ" sz="1800" dirty="0">
              <a:effectLst/>
              <a:latin typeface="Times New Roman" panose="02020603050405020304" pitchFamily="18" charset="0"/>
              <a:ea typeface="Times New Roman" panose="02020603050405020304" pitchFamily="18" charset="0"/>
            </a:endParaRPr>
          </a:p>
          <a:p>
            <a:pPr algn="just"/>
            <a:endParaRPr lang="cs-CZ" dirty="0"/>
          </a:p>
        </p:txBody>
      </p:sp>
      <p:pic>
        <p:nvPicPr>
          <p:cNvPr id="6" name="Obrázek 5" descr="Obsah obrázku interiér, strop, osoba, patro&#10;&#10;Popis byl vytvořen automaticky">
            <a:extLst>
              <a:ext uri="{FF2B5EF4-FFF2-40B4-BE49-F238E27FC236}">
                <a16:creationId xmlns:a16="http://schemas.microsoft.com/office/drawing/2014/main" id="{DDA1B15F-AD08-4BCA-FEB5-5650AEED7E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36059" y="860489"/>
            <a:ext cx="3473000" cy="1953731"/>
          </a:xfrm>
          <a:prstGeom prst="rect">
            <a:avLst/>
          </a:prstGeom>
          <a:ln>
            <a:solidFill>
              <a:schemeClr val="tx1"/>
            </a:solidFill>
          </a:ln>
        </p:spPr>
      </p:pic>
    </p:spTree>
    <p:extLst>
      <p:ext uri="{BB962C8B-B14F-4D97-AF65-F5344CB8AC3E}">
        <p14:creationId xmlns:p14="http://schemas.microsoft.com/office/powerpoint/2010/main" val="17264363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1"/>
          <p:cNvSpPr txBox="1">
            <a:spLocks/>
          </p:cNvSpPr>
          <p:nvPr/>
        </p:nvSpPr>
        <p:spPr>
          <a:xfrm>
            <a:off x="1" y="128381"/>
            <a:ext cx="7543800" cy="545858"/>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cs-CZ" sz="3600" b="1" dirty="0"/>
              <a:t>MAP vzdělávání pro ORP Litovel II.</a:t>
            </a:r>
          </a:p>
        </p:txBody>
      </p:sp>
      <p:pic>
        <p:nvPicPr>
          <p:cNvPr id="5" name="Obrázek 15" descr="C:\==Prace==\SPL_Moravská cesta_Hanáci se rozkevale\LOGA\Nové logo MCLP\MAS MCLP Nové logo_barevn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87258" y="81964"/>
            <a:ext cx="1244099" cy="539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ovéPole 1"/>
          <p:cNvSpPr txBox="1"/>
          <p:nvPr/>
        </p:nvSpPr>
        <p:spPr>
          <a:xfrm>
            <a:off x="295824" y="621153"/>
            <a:ext cx="8317670" cy="2031325"/>
          </a:xfrm>
          <a:prstGeom prst="rect">
            <a:avLst/>
          </a:prstGeom>
          <a:noFill/>
        </p:spPr>
        <p:txBody>
          <a:bodyPr wrap="square" rtlCol="0">
            <a:spAutoFit/>
          </a:bodyPr>
          <a:lstStyle/>
          <a:p>
            <a:pPr algn="just"/>
            <a:endParaRPr lang="cs-CZ" b="1" dirty="0"/>
          </a:p>
          <a:p>
            <a:pPr algn="just"/>
            <a:r>
              <a:rPr lang="cs-CZ" b="1" dirty="0"/>
              <a:t>Implementační aktivity:</a:t>
            </a:r>
            <a:endParaRPr lang="cs-CZ" dirty="0"/>
          </a:p>
          <a:p>
            <a:pPr algn="just"/>
            <a:r>
              <a:rPr lang="cs-CZ" b="1" i="1" dirty="0"/>
              <a:t>Čtenářské a matematické/logické krabice do škol/badatelské batohy </a:t>
            </a:r>
            <a:r>
              <a:rPr lang="cs-CZ" dirty="0"/>
              <a:t>- Pracovní skupiny specializované na čtenářskou a matematickou gramotnost vytvořily aktivitu s názvem Čtenářské a matematické/logické krabice do škol. Od roku 2019 putují krabice z jedné školy do druhé. O co jde? Krabice umožňují pedagogům a žákům vyzkoušet práci s pomůckami, které podporují rozvoj čtenářství nebo logického myšlení. </a:t>
            </a:r>
          </a:p>
        </p:txBody>
      </p:sp>
      <p:pic>
        <p:nvPicPr>
          <p:cNvPr id="6" name="Obrázek 5">
            <a:extLst>
              <a:ext uri="{FF2B5EF4-FFF2-40B4-BE49-F238E27FC236}">
                <a16:creationId xmlns:a16="http://schemas.microsoft.com/office/drawing/2014/main" id="{D1C56E6B-21C8-F6F0-24BE-028B178634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7724" y="2732250"/>
            <a:ext cx="3295770" cy="3336548"/>
          </a:xfrm>
          <a:prstGeom prst="rect">
            <a:avLst/>
          </a:prstGeom>
        </p:spPr>
      </p:pic>
      <p:sp>
        <p:nvSpPr>
          <p:cNvPr id="7" name="TextovéPole 6">
            <a:extLst>
              <a:ext uri="{FF2B5EF4-FFF2-40B4-BE49-F238E27FC236}">
                <a16:creationId xmlns:a16="http://schemas.microsoft.com/office/drawing/2014/main" id="{A9DDAF9D-39A9-C632-3AF2-280514EDE429}"/>
              </a:ext>
            </a:extLst>
          </p:cNvPr>
          <p:cNvSpPr txBox="1"/>
          <p:nvPr/>
        </p:nvSpPr>
        <p:spPr>
          <a:xfrm>
            <a:off x="295824" y="2652478"/>
            <a:ext cx="4631283" cy="3693319"/>
          </a:xfrm>
          <a:prstGeom prst="rect">
            <a:avLst/>
          </a:prstGeom>
          <a:noFill/>
        </p:spPr>
        <p:txBody>
          <a:bodyPr wrap="square">
            <a:spAutoFit/>
          </a:bodyPr>
          <a:lstStyle/>
          <a:p>
            <a:pPr algn="just"/>
            <a:r>
              <a:rPr lang="cs-CZ" b="1" dirty="0"/>
              <a:t>Regionální publikace:</a:t>
            </a:r>
          </a:p>
          <a:p>
            <a:pPr algn="just"/>
            <a:r>
              <a:rPr lang="cs-CZ" b="1" i="1" dirty="0"/>
              <a:t>Zábavná prvouka z Moravské cesty a omalovánky</a:t>
            </a:r>
            <a:r>
              <a:rPr lang="cs-CZ" dirty="0"/>
              <a:t> - Ve spolupráci se školami, obcemi i jednotlivci z území MAS vznikla učebnice s názvem Zábavná prvouka pro malé a velké z Moravské cesty a také omalovánky.</a:t>
            </a:r>
          </a:p>
          <a:p>
            <a:pPr algn="just"/>
            <a:r>
              <a:rPr lang="cs-CZ" b="1" i="1" dirty="0"/>
              <a:t>Učebnice Hanáčtiny do škol</a:t>
            </a:r>
            <a:r>
              <a:rPr lang="cs-CZ" dirty="0"/>
              <a:t> - S</a:t>
            </a:r>
            <a:r>
              <a:rPr lang="cs-CZ" b="1" dirty="0"/>
              <a:t> </a:t>
            </a:r>
            <a:r>
              <a:rPr lang="cs-CZ" dirty="0"/>
              <a:t>týmem spolupracovníků vydal starosta Nákla Marek Ošťádal učebnici hanáčtiny pro nejmenší, která má dětem z Hané vrátit jejich nářečí. I tuto učebnici MAS zahrnula do projektu tak, že ji bude distribuovat do škol. Tuto publikaci vydal: MR Litovelsko</a:t>
            </a:r>
          </a:p>
        </p:txBody>
      </p:sp>
    </p:spTree>
    <p:extLst>
      <p:ext uri="{BB962C8B-B14F-4D97-AF65-F5344CB8AC3E}">
        <p14:creationId xmlns:p14="http://schemas.microsoft.com/office/powerpoint/2010/main" val="21324989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1"/>
          <p:cNvSpPr txBox="1">
            <a:spLocks/>
          </p:cNvSpPr>
          <p:nvPr/>
        </p:nvSpPr>
        <p:spPr>
          <a:xfrm>
            <a:off x="363986" y="146136"/>
            <a:ext cx="7543800" cy="545858"/>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cs-CZ" sz="3600" b="1" dirty="0"/>
              <a:t>Spolupráce a podpora škol</a:t>
            </a:r>
          </a:p>
        </p:txBody>
      </p:sp>
      <p:pic>
        <p:nvPicPr>
          <p:cNvPr id="5" name="Obrázek 15" descr="C:\==Prace==\SPL_Moravská cesta_Hanáci se rozkevale\LOGA\Nové logo MCLP\MAS MCLP Nové logo_barevn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87258" y="81964"/>
            <a:ext cx="1244099" cy="539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ovéPole 2">
            <a:extLst>
              <a:ext uri="{FF2B5EF4-FFF2-40B4-BE49-F238E27FC236}">
                <a16:creationId xmlns:a16="http://schemas.microsoft.com/office/drawing/2014/main" id="{84B34330-FF42-240C-7EC2-DA661E0F2AA7}"/>
              </a:ext>
            </a:extLst>
          </p:cNvPr>
          <p:cNvSpPr txBox="1"/>
          <p:nvPr/>
        </p:nvSpPr>
        <p:spPr>
          <a:xfrm>
            <a:off x="363986" y="1048183"/>
            <a:ext cx="4625264" cy="3416320"/>
          </a:xfrm>
          <a:prstGeom prst="rect">
            <a:avLst/>
          </a:prstGeom>
          <a:noFill/>
        </p:spPr>
        <p:txBody>
          <a:bodyPr wrap="square" rtlCol="0">
            <a:spAutoFit/>
          </a:bodyPr>
          <a:lstStyle/>
          <a:p>
            <a:pPr algn="just"/>
            <a:r>
              <a:rPr lang="cs-CZ" b="1" i="1" dirty="0"/>
              <a:t>Projektové dny - </a:t>
            </a:r>
            <a:r>
              <a:rPr lang="cs-CZ" sz="1800" dirty="0">
                <a:solidFill>
                  <a:srgbClr val="333333"/>
                </a:solidFill>
                <a:effectLst/>
                <a:latin typeface="Calibri" panose="020F0502020204030204" pitchFamily="34" charset="0"/>
                <a:ea typeface="Times New Roman" panose="02020603050405020304" pitchFamily="18" charset="0"/>
              </a:rPr>
              <a:t>Neziskovkám, které splní podmínky pro konání projektového dne, poskytne MAS finance na realizaci. Zaměření projektového dne může být různorodé, vyjma sportovních aktivit a sociálních služeb.</a:t>
            </a:r>
            <a:r>
              <a:rPr lang="cs-CZ" dirty="0">
                <a:latin typeface="Times New Roman" panose="02020603050405020304" pitchFamily="18" charset="0"/>
                <a:ea typeface="Times New Roman" panose="02020603050405020304" pitchFamily="18" charset="0"/>
              </a:rPr>
              <a:t> </a:t>
            </a:r>
            <a:r>
              <a:rPr lang="pt-BR" sz="1800" dirty="0">
                <a:solidFill>
                  <a:srgbClr val="333333"/>
                </a:solidFill>
                <a:effectLst/>
                <a:latin typeface="Calibri" panose="020F0502020204030204" pitchFamily="34" charset="0"/>
                <a:ea typeface="Times New Roman" panose="02020603050405020304" pitchFamily="18" charset="0"/>
              </a:rPr>
              <a:t>V roce 2021 se jich uskutečnilo celkem 49</a:t>
            </a:r>
            <a:r>
              <a:rPr lang="cs-CZ" sz="1800" dirty="0">
                <a:solidFill>
                  <a:srgbClr val="333333"/>
                </a:solidFill>
                <a:effectLst/>
                <a:latin typeface="Calibri" panose="020F0502020204030204" pitchFamily="34" charset="0"/>
                <a:ea typeface="Times New Roman" panose="02020603050405020304" pitchFamily="18" charset="0"/>
              </a:rPr>
              <a:t>. </a:t>
            </a:r>
          </a:p>
          <a:p>
            <a:pPr algn="just"/>
            <a:endParaRPr lang="cs-CZ" dirty="0">
              <a:solidFill>
                <a:srgbClr val="333333"/>
              </a:solidFill>
              <a:latin typeface="Calibri" panose="020F0502020204030204" pitchFamily="34" charset="0"/>
              <a:ea typeface="Times New Roman" panose="02020603050405020304" pitchFamily="18" charset="0"/>
            </a:endParaRPr>
          </a:p>
          <a:p>
            <a:pPr algn="just"/>
            <a:r>
              <a:rPr lang="cs-CZ" sz="1800" dirty="0">
                <a:solidFill>
                  <a:srgbClr val="333333"/>
                </a:solidFill>
                <a:effectLst/>
                <a:latin typeface="Calibri" panose="020F0502020204030204" pitchFamily="34" charset="0"/>
                <a:ea typeface="Times New Roman" panose="02020603050405020304" pitchFamily="18" charset="0"/>
              </a:rPr>
              <a:t>Aktivita je pro velký zájem přerušena – rozpočet naplněn a v tuto chvíli vyjednáváme  s partnerskými </a:t>
            </a:r>
            <a:r>
              <a:rPr lang="cs-CZ" sz="1800" dirty="0" err="1">
                <a:solidFill>
                  <a:srgbClr val="333333"/>
                </a:solidFill>
                <a:effectLst/>
                <a:latin typeface="Calibri" panose="020F0502020204030204" pitchFamily="34" charset="0"/>
                <a:ea typeface="Times New Roman" panose="02020603050405020304" pitchFamily="18" charset="0"/>
              </a:rPr>
              <a:t>MASkami</a:t>
            </a:r>
            <a:r>
              <a:rPr lang="cs-CZ" sz="1800" dirty="0">
                <a:solidFill>
                  <a:srgbClr val="333333"/>
                </a:solidFill>
                <a:effectLst/>
                <a:latin typeface="Calibri" panose="020F0502020204030204" pitchFamily="34" charset="0"/>
                <a:ea typeface="Times New Roman" panose="02020603050405020304" pitchFamily="18" charset="0"/>
              </a:rPr>
              <a:t> o převodu finančních prostředků (pokud by zájem nebyl zájem v jejich území).</a:t>
            </a:r>
          </a:p>
        </p:txBody>
      </p:sp>
      <p:pic>
        <p:nvPicPr>
          <p:cNvPr id="7" name="Obrázek 6">
            <a:extLst>
              <a:ext uri="{FF2B5EF4-FFF2-40B4-BE49-F238E27FC236}">
                <a16:creationId xmlns:a16="http://schemas.microsoft.com/office/drawing/2014/main" id="{16620BD5-48A2-C891-CA7E-8EA3B39EDE3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50243" y="941033"/>
            <a:ext cx="3302492" cy="2201662"/>
          </a:xfrm>
          <a:prstGeom prst="rect">
            <a:avLst/>
          </a:prstGeom>
          <a:ln>
            <a:solidFill>
              <a:schemeClr val="tx1"/>
            </a:solidFill>
          </a:ln>
        </p:spPr>
      </p:pic>
      <p:sp>
        <p:nvSpPr>
          <p:cNvPr id="9" name="TextovéPole 8">
            <a:extLst>
              <a:ext uri="{FF2B5EF4-FFF2-40B4-BE49-F238E27FC236}">
                <a16:creationId xmlns:a16="http://schemas.microsoft.com/office/drawing/2014/main" id="{FE092291-FAE9-FD76-110F-4622AA7798F0}"/>
              </a:ext>
            </a:extLst>
          </p:cNvPr>
          <p:cNvSpPr txBox="1"/>
          <p:nvPr/>
        </p:nvSpPr>
        <p:spPr>
          <a:xfrm>
            <a:off x="363986" y="4572000"/>
            <a:ext cx="8535137" cy="1754326"/>
          </a:xfrm>
          <a:prstGeom prst="rect">
            <a:avLst/>
          </a:prstGeom>
          <a:noFill/>
        </p:spPr>
        <p:txBody>
          <a:bodyPr wrap="square" rtlCol="0">
            <a:spAutoFit/>
          </a:bodyPr>
          <a:lstStyle/>
          <a:p>
            <a:pPr algn="just"/>
            <a:r>
              <a:rPr lang="cs-CZ" b="1" i="1" dirty="0"/>
              <a:t>Šablony/Animace škol - </a:t>
            </a:r>
            <a:r>
              <a:rPr lang="cs-CZ"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Bezplatnou metodickou pomoc a pomoc se zpracováním žádostí o dotaci a zprávami o realizaci poskytla MAS základním a mateřským školám i v roce 2021. Na sklonku roku 2021 se v některých školách dokončují tzv. Šablony II, jinde už se realizují projekty Šablon III, které v rámci Operačního programu Výzkum, vývoj a vzdělávání (OP VVV) podpořilo MŠMT.</a:t>
            </a:r>
            <a:endParaRPr lang="cs-CZ" sz="1800" dirty="0">
              <a:solidFill>
                <a:srgbClr val="000000"/>
              </a:solidFill>
              <a:effectLst/>
              <a:latin typeface="Calibri" panose="020F0502020204030204" pitchFamily="34" charset="0"/>
              <a:ea typeface="Times New Roman" panose="02020603050405020304" pitchFamily="18" charset="0"/>
            </a:endParaRPr>
          </a:p>
          <a:p>
            <a:pPr algn="just"/>
            <a:endParaRPr lang="cs-CZ" sz="1800" dirty="0">
              <a:solidFill>
                <a:srgbClr val="333333"/>
              </a:solidFill>
              <a:effectLst/>
              <a:latin typeface="Calibri" panose="020F0502020204030204" pitchFamily="34" charset="0"/>
              <a:ea typeface="Times New Roman" panose="02020603050405020304" pitchFamily="18" charset="0"/>
            </a:endParaRPr>
          </a:p>
        </p:txBody>
      </p:sp>
    </p:spTree>
    <p:extLst>
      <p:ext uri="{BB962C8B-B14F-4D97-AF65-F5344CB8AC3E}">
        <p14:creationId xmlns:p14="http://schemas.microsoft.com/office/powerpoint/2010/main" val="1083219187"/>
      </p:ext>
    </p:extLst>
  </p:cSld>
  <p:clrMapOvr>
    <a:masterClrMapping/>
  </p:clrMapOvr>
</p:sld>
</file>

<file path=ppt/theme/theme1.xml><?xml version="1.0" encoding="utf-8"?>
<a:theme xmlns:a="http://schemas.openxmlformats.org/drawingml/2006/main" name="Retrospektiva">
  <a:themeElements>
    <a:clrScheme name="Retrospektiva">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ktiva">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ktiva">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2194</TotalTime>
  <Words>962</Words>
  <Application>Microsoft Office PowerPoint</Application>
  <PresentationFormat>Předvádění na obrazovce (4:3)</PresentationFormat>
  <Paragraphs>65</Paragraphs>
  <Slides>15</Slides>
  <Notes>1</Notes>
  <HiddenSlides>0</HiddenSlides>
  <MMClips>0</MMClips>
  <ScaleCrop>false</ScaleCrop>
  <HeadingPairs>
    <vt:vector size="6" baseType="variant">
      <vt:variant>
        <vt:lpstr>Použitá písma</vt:lpstr>
      </vt:variant>
      <vt:variant>
        <vt:i4>5</vt:i4>
      </vt:variant>
      <vt:variant>
        <vt:lpstr>Motiv</vt:lpstr>
      </vt:variant>
      <vt:variant>
        <vt:i4>1</vt:i4>
      </vt:variant>
      <vt:variant>
        <vt:lpstr>Nadpisy snímků</vt:lpstr>
      </vt:variant>
      <vt:variant>
        <vt:i4>15</vt:i4>
      </vt:variant>
    </vt:vector>
  </HeadingPairs>
  <TitlesOfParts>
    <vt:vector size="21" baseType="lpstr">
      <vt:lpstr>Arial</vt:lpstr>
      <vt:lpstr>Calibri</vt:lpstr>
      <vt:lpstr>Calibri Light</vt:lpstr>
      <vt:lpstr>Times New Roman</vt:lpstr>
      <vt:lpstr>Verdana</vt:lpstr>
      <vt:lpstr>Retrospektiva</vt:lpstr>
      <vt:lpstr>Zpráva o činnosti MAS Moravská cesta, z. s.</vt:lpstr>
      <vt:lpstr>Prezentace aplikace PowerPoint</vt:lpstr>
      <vt:lpstr>Prezentace aplikace PowerPoint</vt:lpstr>
      <vt:lpstr>Prezentace aplikace PowerPoint</vt:lpstr>
      <vt:lpstr>Prezentace aplikace PowerPoint</vt:lpstr>
      <vt:lpstr>Místní akční plán vzdělávání pro ORP Litovel </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Zpráva o činnosti MAS Moravská cesta, z. s.</dc:title>
  <dc:creator>Aneta Müllerová</dc:creator>
  <cp:lastModifiedBy>Julie Zendulková</cp:lastModifiedBy>
  <cp:revision>245</cp:revision>
  <dcterms:created xsi:type="dcterms:W3CDTF">2016-03-11T06:47:04Z</dcterms:created>
  <dcterms:modified xsi:type="dcterms:W3CDTF">2022-05-23T17:26:11Z</dcterms:modified>
</cp:coreProperties>
</file>